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89"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18288000" cy="10287000"/>
  <p:notesSz cx="6858000" cy="9144000"/>
  <p:embeddedFontLst>
    <p:embeddedFont>
      <p:font typeface="Anton" pitchFamily="2" charset="0"/>
      <p:regular r:id="rId37"/>
    </p:embeddedFont>
    <p:embeddedFont>
      <p:font typeface="Open Sans Extra Bold" panose="020B0604020202020204" charset="0"/>
      <p:regular r:id="rId38"/>
    </p:embeddedFont>
    <p:embeddedFont>
      <p:font typeface="Oswald" panose="00000500000000000000" pitchFamily="2" charset="0"/>
      <p:regular r:id="rId39"/>
      <p:bold r:id="rId40"/>
    </p:embeddedFont>
    <p:embeddedFont>
      <p:font typeface="Poppins" panose="00000500000000000000" pitchFamily="2"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28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605F26-8512-44AF-93D1-5C2C96A476A8}" v="1" dt="2024-10-22T06:43:09.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871" autoAdjust="0"/>
  </p:normalViewPr>
  <p:slideViewPr>
    <p:cSldViewPr>
      <p:cViewPr varScale="1">
        <p:scale>
          <a:sx n="34" d="100"/>
          <a:sy n="34" d="100"/>
        </p:scale>
        <p:origin x="229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g Luan" userId="a30b6b52ff6e5f1a" providerId="LiveId" clId="{A1605F26-8512-44AF-93D1-5C2C96A476A8}"/>
    <pc:docChg chg="undo custSel modSld">
      <pc:chgData name="Tong Luan" userId="a30b6b52ff6e5f1a" providerId="LiveId" clId="{A1605F26-8512-44AF-93D1-5C2C96A476A8}" dt="2024-10-22T06:43:28.931" v="13" actId="1076"/>
      <pc:docMkLst>
        <pc:docMk/>
      </pc:docMkLst>
      <pc:sldChg chg="modSp mod">
        <pc:chgData name="Tong Luan" userId="a30b6b52ff6e5f1a" providerId="LiveId" clId="{A1605F26-8512-44AF-93D1-5C2C96A476A8}" dt="2024-10-22T06:41:30.015" v="5" actId="20577"/>
        <pc:sldMkLst>
          <pc:docMk/>
          <pc:sldMk cId="0" sldId="256"/>
        </pc:sldMkLst>
        <pc:spChg chg="mod">
          <ac:chgData name="Tong Luan" userId="a30b6b52ff6e5f1a" providerId="LiveId" clId="{A1605F26-8512-44AF-93D1-5C2C96A476A8}" dt="2024-10-22T06:41:30.015" v="5" actId="20577"/>
          <ac:spMkLst>
            <pc:docMk/>
            <pc:sldMk cId="0" sldId="256"/>
            <ac:spMk id="16" creationId="{00000000-0000-0000-0000-000000000000}"/>
          </ac:spMkLst>
        </pc:spChg>
      </pc:sldChg>
      <pc:sldChg chg="addSp delSp modSp mod">
        <pc:chgData name="Tong Luan" userId="a30b6b52ff6e5f1a" providerId="LiveId" clId="{A1605F26-8512-44AF-93D1-5C2C96A476A8}" dt="2024-10-22T06:43:28.931" v="13" actId="1076"/>
        <pc:sldMkLst>
          <pc:docMk/>
          <pc:sldMk cId="0" sldId="281"/>
        </pc:sldMkLst>
        <pc:spChg chg="del">
          <ac:chgData name="Tong Luan" userId="a30b6b52ff6e5f1a" providerId="LiveId" clId="{A1605F26-8512-44AF-93D1-5C2C96A476A8}" dt="2024-10-22T06:42:06.878" v="6" actId="478"/>
          <ac:spMkLst>
            <pc:docMk/>
            <pc:sldMk cId="0" sldId="281"/>
            <ac:spMk id="4" creationId="{00000000-0000-0000-0000-000000000000}"/>
          </ac:spMkLst>
        </pc:spChg>
        <pc:picChg chg="add mod">
          <ac:chgData name="Tong Luan" userId="a30b6b52ff6e5f1a" providerId="LiveId" clId="{A1605F26-8512-44AF-93D1-5C2C96A476A8}" dt="2024-10-22T06:43:28.931" v="13" actId="1076"/>
          <ac:picMkLst>
            <pc:docMk/>
            <pc:sldMk cId="0" sldId="281"/>
            <ac:picMk id="6" creationId="{917A6C11-62AB-4455-ED77-5BF2100B706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88144-D24E-4D37-9C46-374AFE12084F}"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A7C682-8B0E-42A3-BAB1-69B008635FEA}" type="slidenum">
              <a:rPr lang="en-US" smtClean="0"/>
              <a:t>‹#›</a:t>
            </a:fld>
            <a:endParaRPr lang="en-US"/>
          </a:p>
        </p:txBody>
      </p:sp>
    </p:spTree>
    <p:extLst>
      <p:ext uri="{BB962C8B-B14F-4D97-AF65-F5344CB8AC3E}">
        <p14:creationId xmlns:p14="http://schemas.microsoft.com/office/powerpoint/2010/main" val="312641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 </a:t>
            </a:r>
            <a:r>
              <a:rPr lang="en-US" dirty="0" err="1"/>
              <a:t>xin</a:t>
            </a:r>
            <a:r>
              <a:rPr lang="en-US" dirty="0"/>
              <a:t> </a:t>
            </a:r>
            <a:r>
              <a:rPr lang="en-US" dirty="0" err="1"/>
              <a:t>chào</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quý</a:t>
            </a:r>
            <a:r>
              <a:rPr lang="en-US" dirty="0"/>
              <a:t> </a:t>
            </a:r>
            <a:r>
              <a:rPr lang="en-US" dirty="0" err="1"/>
              <a:t>thầy</a:t>
            </a:r>
            <a:r>
              <a:rPr lang="en-US" dirty="0"/>
              <a:t> </a:t>
            </a:r>
            <a:r>
              <a:rPr lang="en-US" dirty="0" err="1"/>
              <a:t>cô</a:t>
            </a:r>
            <a:r>
              <a:rPr lang="en-US" dirty="0"/>
              <a:t> </a:t>
            </a:r>
            <a:r>
              <a:rPr lang="en-US" dirty="0" err="1"/>
              <a:t>trong</a:t>
            </a:r>
            <a:r>
              <a:rPr lang="en-US" dirty="0"/>
              <a:t> ban </a:t>
            </a:r>
            <a:r>
              <a:rPr lang="en-US" dirty="0" err="1"/>
              <a:t>hội</a:t>
            </a:r>
            <a:r>
              <a:rPr lang="en-US" dirty="0"/>
              <a:t> </a:t>
            </a:r>
            <a:r>
              <a:rPr lang="en-US" dirty="0" err="1"/>
              <a:t>đồng</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sinh</a:t>
            </a:r>
            <a:r>
              <a:rPr lang="en-US" dirty="0"/>
              <a:t> </a:t>
            </a:r>
            <a:r>
              <a:rPr lang="en-US" dirty="0" err="1"/>
              <a:t>viên</a:t>
            </a:r>
            <a:r>
              <a:rPr lang="en-US" dirty="0"/>
              <a:t>. Em </a:t>
            </a:r>
            <a:r>
              <a:rPr lang="en-US" dirty="0" err="1"/>
              <a:t>tên</a:t>
            </a:r>
            <a:r>
              <a:rPr lang="en-US" dirty="0"/>
              <a:t> </a:t>
            </a:r>
            <a:r>
              <a:rPr lang="en-US" dirty="0" err="1"/>
              <a:t>là</a:t>
            </a:r>
            <a:r>
              <a:rPr lang="en-US" dirty="0"/>
              <a:t> Nguyễn Thị An. </a:t>
            </a:r>
            <a:r>
              <a:rPr lang="en-US" dirty="0" err="1"/>
              <a:t>Hôm</a:t>
            </a:r>
            <a:r>
              <a:rPr lang="en-US" dirty="0"/>
              <a:t> nay </a:t>
            </a:r>
            <a:r>
              <a:rPr lang="en-US" dirty="0" err="1"/>
              <a:t>em</a:t>
            </a:r>
            <a:r>
              <a:rPr lang="en-US" dirty="0"/>
              <a:t> </a:t>
            </a:r>
            <a:r>
              <a:rPr lang="en-US" dirty="0" err="1"/>
              <a:t>đại</a:t>
            </a:r>
            <a:r>
              <a:rPr lang="en-US" dirty="0"/>
              <a:t> </a:t>
            </a:r>
            <a:r>
              <a:rPr lang="en-US" dirty="0" err="1"/>
              <a:t>diện</a:t>
            </a:r>
            <a:r>
              <a:rPr lang="en-US" dirty="0"/>
              <a:t> </a:t>
            </a:r>
            <a:r>
              <a:rPr lang="en-US" dirty="0" err="1"/>
              <a:t>nhóm</a:t>
            </a:r>
            <a:r>
              <a:rPr lang="en-US" dirty="0"/>
              <a:t> </a:t>
            </a:r>
            <a:r>
              <a:rPr lang="en-US" dirty="0" err="1"/>
              <a:t>em</a:t>
            </a:r>
            <a:r>
              <a:rPr lang="en-US" dirty="0"/>
              <a:t> </a:t>
            </a:r>
            <a:r>
              <a:rPr lang="en-US" dirty="0" err="1"/>
              <a:t>gồm</a:t>
            </a:r>
            <a:r>
              <a:rPr lang="en-US" dirty="0"/>
              <a:t> 2 </a:t>
            </a:r>
            <a:r>
              <a:rPr lang="en-US" dirty="0" err="1"/>
              <a:t>thành</a:t>
            </a:r>
            <a:r>
              <a:rPr lang="en-US" dirty="0"/>
              <a:t> </a:t>
            </a:r>
            <a:r>
              <a:rPr lang="en-US" dirty="0" err="1"/>
              <a:t>viên</a:t>
            </a:r>
            <a:r>
              <a:rPr lang="en-US" dirty="0"/>
              <a:t> </a:t>
            </a:r>
            <a:r>
              <a:rPr lang="en-US" dirty="0" err="1"/>
              <a:t>là</a:t>
            </a:r>
            <a:r>
              <a:rPr lang="en-US" dirty="0"/>
              <a:t> </a:t>
            </a:r>
            <a:r>
              <a:rPr lang="en-US" dirty="0" err="1"/>
              <a:t>em</a:t>
            </a:r>
            <a:r>
              <a:rPr lang="en-US" dirty="0"/>
              <a:t> </a:t>
            </a:r>
            <a:r>
              <a:rPr lang="en-US" dirty="0" err="1"/>
              <a:t>và</a:t>
            </a:r>
            <a:r>
              <a:rPr lang="en-US" dirty="0"/>
              <a:t> </a:t>
            </a:r>
            <a:r>
              <a:rPr lang="en-US" dirty="0" err="1"/>
              <a:t>bạn</a:t>
            </a:r>
            <a:r>
              <a:rPr lang="en-US" dirty="0"/>
              <a:t> </a:t>
            </a:r>
            <a:r>
              <a:rPr lang="en-US" dirty="0" err="1"/>
              <a:t>Tống</a:t>
            </a:r>
            <a:r>
              <a:rPr lang="en-US" dirty="0"/>
              <a:t> </a:t>
            </a:r>
            <a:r>
              <a:rPr lang="en-US" dirty="0" err="1"/>
              <a:t>Đức</a:t>
            </a:r>
            <a:r>
              <a:rPr lang="en-US" dirty="0"/>
              <a:t> </a:t>
            </a:r>
            <a:r>
              <a:rPr lang="en-US" dirty="0" err="1"/>
              <a:t>Luận</a:t>
            </a:r>
            <a:r>
              <a:rPr lang="vi-VN" dirty="0"/>
              <a:t> xin giới thiệu đề tài khóa luận tốt nghiệp: "Xây dựng website thương mại điện tử triển khai trên nền tảng Amazon Web Services và Nginx“</a:t>
            </a:r>
            <a:r>
              <a:rPr lang="en-US" dirty="0"/>
              <a:t> </a:t>
            </a:r>
            <a:r>
              <a:rPr lang="vi-VN" dirty="0"/>
              <a:t>dưới sự hướng dẫn của thầy Nguyễn Hùng Cường.</a:t>
            </a:r>
            <a:r>
              <a:rPr lang="en-US" dirty="0"/>
              <a:t> Trong </a:t>
            </a:r>
            <a:r>
              <a:rPr lang="en-US" dirty="0" err="1"/>
              <a:t>đó</a:t>
            </a:r>
            <a:r>
              <a:rPr lang="en-US" dirty="0"/>
              <a:t>, </a:t>
            </a:r>
            <a:r>
              <a:rPr lang="en-US" dirty="0" err="1"/>
              <a:t>em</a:t>
            </a:r>
            <a:r>
              <a:rPr lang="en-US" dirty="0"/>
              <a:t> </a:t>
            </a:r>
            <a:r>
              <a:rPr lang="en-US" dirty="0" err="1"/>
              <a:t>đảm</a:t>
            </a:r>
            <a:r>
              <a:rPr lang="en-US" dirty="0"/>
              <a:t> </a:t>
            </a:r>
            <a:r>
              <a:rPr lang="en-US" dirty="0" err="1"/>
              <a:t>nhiệm</a:t>
            </a:r>
            <a:r>
              <a:rPr lang="en-US" dirty="0"/>
              <a:t> </a:t>
            </a:r>
            <a:r>
              <a:rPr lang="en-US" dirty="0" err="1"/>
              <a:t>vị</a:t>
            </a:r>
            <a:r>
              <a:rPr lang="en-US" dirty="0"/>
              <a:t> </a:t>
            </a:r>
            <a:r>
              <a:rPr lang="en-US" dirty="0" err="1"/>
              <a:t>trí</a:t>
            </a:r>
            <a:r>
              <a:rPr lang="en-US" dirty="0"/>
              <a:t> BA </a:t>
            </a:r>
            <a:r>
              <a:rPr lang="en-US" dirty="0" err="1"/>
              <a:t>và</a:t>
            </a:r>
            <a:r>
              <a:rPr lang="en-US" dirty="0"/>
              <a:t> test manual, </a:t>
            </a:r>
            <a:r>
              <a:rPr lang="en-US" dirty="0" err="1"/>
              <a:t>bạn</a:t>
            </a:r>
            <a:r>
              <a:rPr lang="en-US" dirty="0"/>
              <a:t> </a:t>
            </a:r>
            <a:r>
              <a:rPr lang="en-US" dirty="0" err="1"/>
              <a:t>Luận</a:t>
            </a:r>
            <a:r>
              <a:rPr lang="en-US" dirty="0"/>
              <a:t> </a:t>
            </a:r>
            <a:r>
              <a:rPr lang="en-US" dirty="0" err="1"/>
              <a:t>làm</a:t>
            </a:r>
            <a:r>
              <a:rPr lang="en-US"/>
              <a:t> dev ạ</a:t>
            </a:r>
            <a:endParaRPr lang="en-US" dirty="0"/>
          </a:p>
        </p:txBody>
      </p:sp>
      <p:sp>
        <p:nvSpPr>
          <p:cNvPr id="4" name="Slide Number Placeholder 3"/>
          <p:cNvSpPr>
            <a:spLocks noGrp="1"/>
          </p:cNvSpPr>
          <p:nvPr>
            <p:ph type="sldNum" sz="quarter" idx="5"/>
          </p:nvPr>
        </p:nvSpPr>
        <p:spPr/>
        <p:txBody>
          <a:bodyPr/>
          <a:lstStyle/>
          <a:p>
            <a:fld id="{45A7C682-8B0E-42A3-BAB1-69B008635FEA}" type="slidenum">
              <a:rPr lang="en-US" smtClean="0"/>
              <a:t>1</a:t>
            </a:fld>
            <a:endParaRPr lang="en-US"/>
          </a:p>
        </p:txBody>
      </p:sp>
    </p:spTree>
    <p:extLst>
      <p:ext uri="{BB962C8B-B14F-4D97-AF65-F5344CB8AC3E}">
        <p14:creationId xmlns:p14="http://schemas.microsoft.com/office/powerpoint/2010/main" val="3245058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A7C682-8B0E-42A3-BAB1-69B008635FEA}" type="slidenum">
              <a:rPr lang="en-US" smtClean="0"/>
              <a:t>2</a:t>
            </a:fld>
            <a:endParaRPr lang="en-US"/>
          </a:p>
        </p:txBody>
      </p:sp>
    </p:spTree>
    <p:extLst>
      <p:ext uri="{BB962C8B-B14F-4D97-AF65-F5344CB8AC3E}">
        <p14:creationId xmlns:p14="http://schemas.microsoft.com/office/powerpoint/2010/main" val="726727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Ngày nay, với sự phát triển nhanh chóng của công nghệ và nhu cầu tiêu dùng trực tuyến tăng cao, các dịch vụ giao hàng và mua sắm trực tuyến đã trở nên rất phổ biến. </a:t>
            </a:r>
            <a:endParaRPr lang="en-US" dirty="0"/>
          </a:p>
          <a:p>
            <a:r>
              <a:rPr lang="vi-VN" dirty="0"/>
              <a:t>Tuy nhiên, nhiều nhà hàng chưa có hệ thống trực tuyến để hỗ trợ khách hàng đặt món, dẫn đến việc phải gọi điện thoại hoặc đặt trực tiếp, gây tốn thời gian và không tối ưu hóa quy trình kinh doanh.</a:t>
            </a:r>
            <a:endParaRPr lang="en-US" dirty="0"/>
          </a:p>
          <a:p>
            <a:r>
              <a:rPr lang="vi-VN" dirty="0"/>
              <a:t>Để giải quyết vấn đề này, nhóm chúng em đã lựa chọn đề tài xây dựng một hệ thống đặt và giao đồ ăn trực tuyến nhằm cung cấp giải pháp hiệu quả, giúp khách hàng dễ dàng đặt món, theo dõi đơn hàng và thanh toán trực tuyến</a:t>
            </a:r>
            <a:r>
              <a:rPr lang="en-US" dirty="0"/>
              <a:t> </a:t>
            </a:r>
            <a:r>
              <a:rPr lang="en-US" dirty="0" err="1"/>
              <a:t>đồng</a:t>
            </a:r>
            <a:r>
              <a:rPr lang="en-US" dirty="0"/>
              <a:t> </a:t>
            </a:r>
            <a:r>
              <a:rPr lang="en-US" dirty="0" err="1"/>
              <a:t>thời</a:t>
            </a:r>
            <a:r>
              <a:rPr lang="en-US" dirty="0"/>
              <a:t> </a:t>
            </a:r>
            <a:r>
              <a:rPr lang="en-US" dirty="0" err="1"/>
              <a:t>giúp</a:t>
            </a:r>
            <a:r>
              <a:rPr lang="en-US" dirty="0"/>
              <a:t> </a:t>
            </a:r>
            <a:r>
              <a:rPr lang="en-US" dirty="0" err="1"/>
              <a:t>nhà</a:t>
            </a:r>
            <a:r>
              <a:rPr lang="en-US" dirty="0"/>
              <a:t> </a:t>
            </a:r>
            <a:r>
              <a:rPr lang="en-US" dirty="0" err="1"/>
              <a:t>hàng</a:t>
            </a:r>
            <a:r>
              <a:rPr lang="en-US" dirty="0"/>
              <a:t> </a:t>
            </a:r>
            <a:r>
              <a:rPr lang="en-US" dirty="0" err="1"/>
              <a:t>quản</a:t>
            </a:r>
            <a:r>
              <a:rPr lang="en-US" dirty="0"/>
              <a:t> </a:t>
            </a:r>
            <a:r>
              <a:rPr lang="en-US" dirty="0" err="1"/>
              <a:t>lý</a:t>
            </a:r>
            <a:r>
              <a:rPr lang="en-US" dirty="0"/>
              <a:t> </a:t>
            </a:r>
            <a:r>
              <a:rPr lang="en-US" dirty="0" err="1"/>
              <a:t>đơn</a:t>
            </a:r>
            <a:r>
              <a:rPr lang="en-US" dirty="0"/>
              <a:t> </a:t>
            </a:r>
            <a:r>
              <a:rPr lang="en-US" dirty="0" err="1"/>
              <a:t>hàng</a:t>
            </a:r>
            <a:r>
              <a:rPr lang="en-US" dirty="0"/>
              <a:t> </a:t>
            </a:r>
            <a:r>
              <a:rPr lang="en-US" dirty="0" err="1"/>
              <a:t>và</a:t>
            </a:r>
            <a:r>
              <a:rPr lang="en-US" dirty="0"/>
              <a:t> </a:t>
            </a:r>
            <a:r>
              <a:rPr lang="en-US" dirty="0" err="1"/>
              <a:t>giao</a:t>
            </a:r>
            <a:r>
              <a:rPr lang="en-US" dirty="0"/>
              <a:t> </a:t>
            </a:r>
            <a:r>
              <a:rPr lang="en-US" dirty="0" err="1"/>
              <a:t>hàng</a:t>
            </a:r>
            <a:r>
              <a:rPr lang="en-US" dirty="0"/>
              <a:t> </a:t>
            </a:r>
            <a:r>
              <a:rPr lang="en-US" dirty="0" err="1"/>
              <a:t>hiệu</a:t>
            </a:r>
            <a:r>
              <a:rPr lang="en-US" dirty="0"/>
              <a:t> </a:t>
            </a:r>
            <a:r>
              <a:rPr lang="en-US" dirty="0" err="1"/>
              <a:t>quả</a:t>
            </a:r>
            <a:r>
              <a:rPr lang="en-US" dirty="0"/>
              <a:t>, </a:t>
            </a:r>
            <a:r>
              <a:rPr lang="en-US" dirty="0" err="1"/>
              <a:t>tối</a:t>
            </a:r>
            <a:r>
              <a:rPr lang="en-US" dirty="0"/>
              <a:t> </a:t>
            </a:r>
            <a:r>
              <a:rPr lang="en-US" dirty="0" err="1"/>
              <a:t>ưu</a:t>
            </a:r>
            <a:r>
              <a:rPr lang="en-US" dirty="0"/>
              <a:t> </a:t>
            </a:r>
            <a:r>
              <a:rPr lang="en-US" dirty="0" err="1"/>
              <a:t>hóa</a:t>
            </a:r>
            <a:r>
              <a:rPr lang="en-US" dirty="0"/>
              <a:t> </a:t>
            </a:r>
            <a:r>
              <a:rPr lang="en-US" dirty="0" err="1"/>
              <a:t>quá</a:t>
            </a:r>
            <a:r>
              <a:rPr lang="en-US" dirty="0"/>
              <a:t> </a:t>
            </a:r>
            <a:r>
              <a:rPr lang="en-US" dirty="0" err="1"/>
              <a:t>trình</a:t>
            </a:r>
            <a:r>
              <a:rPr lang="en-US" dirty="0"/>
              <a:t> </a:t>
            </a:r>
            <a:r>
              <a:rPr lang="en-US" dirty="0" err="1"/>
              <a:t>kinh</a:t>
            </a:r>
            <a:r>
              <a:rPr lang="en-US" dirty="0"/>
              <a:t> </a:t>
            </a:r>
            <a:r>
              <a:rPr lang="en-US" dirty="0" err="1"/>
              <a:t>doanh</a:t>
            </a:r>
            <a:endParaRPr lang="en-US" dirty="0"/>
          </a:p>
        </p:txBody>
      </p:sp>
      <p:sp>
        <p:nvSpPr>
          <p:cNvPr id="4" name="Slide Number Placeholder 3"/>
          <p:cNvSpPr>
            <a:spLocks noGrp="1"/>
          </p:cNvSpPr>
          <p:nvPr>
            <p:ph type="sldNum" sz="quarter" idx="5"/>
          </p:nvPr>
        </p:nvSpPr>
        <p:spPr/>
        <p:txBody>
          <a:bodyPr/>
          <a:lstStyle/>
          <a:p>
            <a:fld id="{45A7C682-8B0E-42A3-BAB1-69B008635FEA}" type="slidenum">
              <a:rPr lang="en-US" smtClean="0"/>
              <a:t>4</a:t>
            </a:fld>
            <a:endParaRPr lang="en-US"/>
          </a:p>
        </p:txBody>
      </p:sp>
    </p:spTree>
    <p:extLst>
      <p:ext uri="{BB962C8B-B14F-4D97-AF65-F5344CB8AC3E}">
        <p14:creationId xmlns:p14="http://schemas.microsoft.com/office/powerpoint/2010/main" val="122948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Quy trình hoạt động:</a:t>
            </a:r>
            <a:r>
              <a:rPr lang="vi-VN" dirty="0"/>
              <a:t> </a:t>
            </a:r>
            <a:endParaRPr lang="en-US" dirty="0"/>
          </a:p>
          <a:p>
            <a:r>
              <a:rPr lang="vi-VN" dirty="0"/>
              <a:t>Khi người dùng thực hiện một thao tác trên giao diện (ví dụ: đặt hàng), yêu cầu này sẽ được gửi từ Client đến Server. </a:t>
            </a:r>
            <a:endParaRPr lang="en-US" dirty="0"/>
          </a:p>
          <a:p>
            <a:r>
              <a:rPr lang="vi-VN" dirty="0"/>
              <a:t>Server tiếp nhận, xử lý logic nghiệp vụ, truy xuất dữ liệu cần thiết từ cơ sở dữ liệu, và gửi lại kết quả cho Client. </a:t>
            </a:r>
            <a:endParaRPr lang="en-US" dirty="0"/>
          </a:p>
          <a:p>
            <a:r>
              <a:rPr lang="vi-VN" dirty="0"/>
              <a:t>Giao diện sau đó sẽ cập nhật để phản ánh kết quả trả về từ Server</a:t>
            </a:r>
            <a:endParaRPr lang="en-US" dirty="0"/>
          </a:p>
          <a:p>
            <a:r>
              <a:rPr lang="vi-VN" dirty="0"/>
              <a:t>.</a:t>
            </a:r>
            <a:r>
              <a:rPr lang="vi-VN" b="1" dirty="0"/>
              <a:t>Ưu điểm của mô hình Client-Server:</a:t>
            </a:r>
            <a:r>
              <a:rPr lang="vi-VN" dirty="0"/>
              <a:t> Giúp phân chia rõ ràng vai trò giữa giao diện người dùng và xử lý nghiệp vụ, dễ dàng mở rộng và bảo trì hệ thống. Khi triển khai trên AWS, hệ thống có khả năng mở rộng linh hoạt và đảm bảo độ ổn định cao.</a:t>
            </a:r>
            <a:endParaRPr lang="en-US" dirty="0"/>
          </a:p>
        </p:txBody>
      </p:sp>
      <p:sp>
        <p:nvSpPr>
          <p:cNvPr id="4" name="Slide Number Placeholder 3"/>
          <p:cNvSpPr>
            <a:spLocks noGrp="1"/>
          </p:cNvSpPr>
          <p:nvPr>
            <p:ph type="sldNum" sz="quarter" idx="5"/>
          </p:nvPr>
        </p:nvSpPr>
        <p:spPr/>
        <p:txBody>
          <a:bodyPr/>
          <a:lstStyle/>
          <a:p>
            <a:fld id="{45A7C682-8B0E-42A3-BAB1-69B008635FEA}" type="slidenum">
              <a:rPr lang="en-US" smtClean="0"/>
              <a:t>7</a:t>
            </a:fld>
            <a:endParaRPr lang="en-US"/>
          </a:p>
        </p:txBody>
      </p:sp>
    </p:spTree>
    <p:extLst>
      <p:ext uri="{BB962C8B-B14F-4D97-AF65-F5344CB8AC3E}">
        <p14:creationId xmlns:p14="http://schemas.microsoft.com/office/powerpoint/2010/main" val="2165750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a:t>
            </a:r>
            <a:r>
              <a:rPr lang="vi-VN" dirty="0"/>
              <a:t>Chúng em sử dụng ReactJS kết hợp với Vite để xây dựng giao diện người dùng. Điều này giúp tối ưu hóa hiệu suất và tăng tốc độ tải trang.</a:t>
            </a:r>
            <a:endParaRPr lang="en-US" dirty="0"/>
          </a:p>
          <a:p>
            <a:r>
              <a:rPr lang="vi-VN" dirty="0"/>
              <a:t>Hệ thống backend được xây dựng bằng Spring Boot, một framework Java mạnh mẽ giúp dễ dàng phát triển các ứng dụng web</a:t>
            </a:r>
            <a:r>
              <a:rPr lang="en-US" dirty="0"/>
              <a:t> CÙNG VỚI HIBERNATE</a:t>
            </a:r>
            <a:r>
              <a:rPr lang="vi-VN" dirty="0"/>
              <a:t>. Backend sẽ kết nối với cơ sở dữ liệu MySQL để truy xuất và quản lý dữ liệu.</a:t>
            </a:r>
            <a:endParaRPr lang="en-US" dirty="0"/>
          </a:p>
        </p:txBody>
      </p:sp>
      <p:sp>
        <p:nvSpPr>
          <p:cNvPr id="4" name="Slide Number Placeholder 3"/>
          <p:cNvSpPr>
            <a:spLocks noGrp="1"/>
          </p:cNvSpPr>
          <p:nvPr>
            <p:ph type="sldNum" sz="quarter" idx="5"/>
          </p:nvPr>
        </p:nvSpPr>
        <p:spPr/>
        <p:txBody>
          <a:bodyPr/>
          <a:lstStyle/>
          <a:p>
            <a:fld id="{45A7C682-8B0E-42A3-BAB1-69B008635FEA}" type="slidenum">
              <a:rPr lang="en-US" smtClean="0"/>
              <a:t>8</a:t>
            </a:fld>
            <a:endParaRPr lang="en-US"/>
          </a:p>
        </p:txBody>
      </p:sp>
    </p:spTree>
    <p:extLst>
      <p:ext uri="{BB962C8B-B14F-4D97-AF65-F5344CB8AC3E}">
        <p14:creationId xmlns:p14="http://schemas.microsoft.com/office/powerpoint/2010/main" val="4290206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Ngoài</a:t>
            </a:r>
            <a:r>
              <a:rPr lang="en-US" b="1" dirty="0"/>
              <a:t> </a:t>
            </a:r>
            <a:r>
              <a:rPr lang="en-US" b="1" dirty="0" err="1"/>
              <a:t>những</a:t>
            </a:r>
            <a:r>
              <a:rPr lang="en-US" b="1" dirty="0"/>
              <a:t> </a:t>
            </a:r>
            <a:r>
              <a:rPr lang="en-US" b="1" dirty="0" err="1"/>
              <a:t>tính</a:t>
            </a:r>
            <a:r>
              <a:rPr lang="en-US" b="1" dirty="0"/>
              <a:t> </a:t>
            </a:r>
            <a:r>
              <a:rPr lang="en-US" b="1" dirty="0" err="1"/>
              <a:t>năng</a:t>
            </a:r>
            <a:r>
              <a:rPr lang="en-US" b="1" dirty="0"/>
              <a:t> </a:t>
            </a:r>
            <a:r>
              <a:rPr lang="en-US" b="1" dirty="0" err="1"/>
              <a:t>cốt</a:t>
            </a:r>
            <a:r>
              <a:rPr lang="en-US" b="1" dirty="0"/>
              <a:t> </a:t>
            </a:r>
            <a:r>
              <a:rPr lang="en-US" b="1" dirty="0" err="1"/>
              <a:t>lõi</a:t>
            </a:r>
            <a:r>
              <a:rPr lang="en-US" b="1" dirty="0"/>
              <a:t>, </a:t>
            </a:r>
            <a:r>
              <a:rPr lang="en-US" b="1" dirty="0" err="1"/>
              <a:t>nhóm</a:t>
            </a:r>
            <a:r>
              <a:rPr lang="en-US" b="1" dirty="0"/>
              <a:t> </a:t>
            </a:r>
            <a:r>
              <a:rPr lang="en-US" b="1" dirty="0" err="1"/>
              <a:t>em</a:t>
            </a:r>
            <a:r>
              <a:rPr lang="en-US" b="1" dirty="0"/>
              <a:t> </a:t>
            </a:r>
            <a:r>
              <a:rPr lang="en-US" b="1" dirty="0" err="1"/>
              <a:t>đã</a:t>
            </a:r>
            <a:r>
              <a:rPr lang="en-US" b="1" dirty="0"/>
              <a:t> </a:t>
            </a:r>
            <a:r>
              <a:rPr lang="en-US" b="1" dirty="0" err="1"/>
              <a:t>nghiên</a:t>
            </a:r>
            <a:r>
              <a:rPr lang="en-US" b="1" dirty="0"/>
              <a:t> </a:t>
            </a:r>
            <a:r>
              <a:rPr lang="en-US" b="1" dirty="0" err="1"/>
              <a:t>cứ</a:t>
            </a:r>
            <a:r>
              <a:rPr lang="en-US" b="1" dirty="0"/>
              <a:t> </a:t>
            </a:r>
            <a:r>
              <a:rPr lang="en-US" b="1" dirty="0" err="1"/>
              <a:t>và</a:t>
            </a:r>
            <a:r>
              <a:rPr lang="en-US" b="1" dirty="0"/>
              <a:t> </a:t>
            </a:r>
            <a:r>
              <a:rPr lang="en-US" b="1" dirty="0" err="1"/>
              <a:t>tiến</a:t>
            </a:r>
            <a:r>
              <a:rPr lang="en-US" b="1" dirty="0"/>
              <a:t> </a:t>
            </a:r>
            <a:r>
              <a:rPr lang="en-US" b="1" dirty="0" err="1"/>
              <a:t>hành</a:t>
            </a:r>
            <a:r>
              <a:rPr lang="en-US" b="1" dirty="0"/>
              <a:t> </a:t>
            </a:r>
            <a:r>
              <a:rPr lang="en-US" b="1" dirty="0" err="1"/>
              <a:t>triển</a:t>
            </a:r>
            <a:r>
              <a:rPr lang="en-US" b="1" dirty="0"/>
              <a:t> </a:t>
            </a:r>
            <a:r>
              <a:rPr lang="en-US" b="1" dirty="0" err="1"/>
              <a:t>khai</a:t>
            </a:r>
            <a:r>
              <a:rPr lang="en-US" b="1" dirty="0"/>
              <a:t> </a:t>
            </a:r>
            <a:r>
              <a:rPr lang="en-US" b="1" dirty="0" err="1"/>
              <a:t>trên</a:t>
            </a:r>
            <a:r>
              <a:rPr lang="en-US" b="1" dirty="0"/>
              <a:t> </a:t>
            </a:r>
            <a:r>
              <a:rPr lang="vi-VN" b="1" dirty="0"/>
              <a:t>AWS</a:t>
            </a:r>
            <a:r>
              <a:rPr lang="en-US" b="1" dirty="0"/>
              <a:t>. Aws </a:t>
            </a:r>
            <a:r>
              <a:rPr lang="vi-VN" b="1" dirty="0"/>
              <a:t> là nền tảng điện toán đám mây hàng đầu</a:t>
            </a:r>
            <a:r>
              <a:rPr lang="vi-VN" dirty="0"/>
              <a:t>,</a:t>
            </a:r>
            <a:r>
              <a:rPr lang="en-US" dirty="0"/>
              <a:t> </a:t>
            </a:r>
            <a:r>
              <a:rPr lang="en-US" sz="1200" spc="-68" dirty="0" err="1">
                <a:solidFill>
                  <a:srgbClr val="2600B1"/>
                </a:solidFill>
                <a:latin typeface="Poppins"/>
                <a:ea typeface="Poppins"/>
                <a:cs typeface="Poppins"/>
                <a:sym typeface="Poppins"/>
              </a:rPr>
              <a:t>Nền</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tảng</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điện</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toán</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đám</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mây</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hàng</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đầu</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cung</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cấp</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các</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dịch</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vụ</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như</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lưu</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trữ</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máy</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chủ</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cơ</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sở</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dữ</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liệu</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và</a:t>
            </a:r>
            <a:r>
              <a:rPr lang="en-US" sz="1200" spc="-68" dirty="0">
                <a:solidFill>
                  <a:srgbClr val="2600B1"/>
                </a:solidFill>
                <a:latin typeface="Poppins"/>
                <a:ea typeface="Poppins"/>
                <a:cs typeface="Poppins"/>
                <a:sym typeface="Poppins"/>
              </a:rPr>
              <a:t> </a:t>
            </a:r>
            <a:r>
              <a:rPr lang="en-US" sz="1200" spc="-68" dirty="0" err="1">
                <a:solidFill>
                  <a:srgbClr val="2600B1"/>
                </a:solidFill>
                <a:latin typeface="Poppins"/>
                <a:ea typeface="Poppins"/>
                <a:cs typeface="Poppins"/>
                <a:sym typeface="Poppins"/>
              </a:rPr>
              <a:t>mạng</a:t>
            </a:r>
            <a:r>
              <a:rPr lang="en-US" sz="1200" spc="-68" dirty="0">
                <a:solidFill>
                  <a:srgbClr val="2600B1"/>
                </a:solidFill>
                <a:latin typeface="Poppins"/>
                <a:ea typeface="Poppins"/>
                <a:cs typeface="Poppins"/>
                <a:sym typeface="Poppins"/>
              </a:rPr>
              <a:t>.  </a:t>
            </a:r>
            <a:r>
              <a:rPr lang="vi-VN" dirty="0"/>
              <a:t>các dịch vụ phong phú và linh hoạt cho việc lưu trữ và vận hành hệ thống. Việc triển khai hệ thống trên AWS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a:t>
            </a:r>
            <a:r>
              <a:rPr lang="vi-VN" b="1" dirty="0"/>
              <a:t>iúp đảm bảo tính ổn định, khả năng mở rộng</a:t>
            </a:r>
            <a:r>
              <a:rPr lang="en-US" b="1" dirty="0"/>
              <a:t> </a:t>
            </a:r>
            <a:r>
              <a:rPr lang="en-US" b="1" dirty="0" err="1"/>
              <a:t>linh</a:t>
            </a:r>
            <a:r>
              <a:rPr lang="en-US" b="1" dirty="0"/>
              <a:t> </a:t>
            </a:r>
            <a:r>
              <a:rPr lang="en-US" b="1" dirty="0" err="1"/>
              <a:t>hoạt</a:t>
            </a:r>
            <a:r>
              <a:rPr lang="vi-VN" b="1" dirty="0"/>
              <a:t> và bảo mật cho toàn </a:t>
            </a:r>
            <a:endParaRPr lang="en-US" b="1" dirty="0"/>
          </a:p>
          <a:p>
            <a:r>
              <a:rPr lang="vi-VN" dirty="0"/>
              <a:t>Việc triển khai trên AWS cho phép hệ thống xử lý một lượng lớn người dùng mà không làm giảm hiệu suất. Khi số lượng người dùng tăng đột biến, hệ thống có thể tự động mở rộng để đáp ứng nhu cầu mà không cần phải cấu hình lại từ đầu.</a:t>
            </a:r>
            <a:endParaRPr lang="en-US" dirty="0"/>
          </a:p>
        </p:txBody>
      </p:sp>
      <p:sp>
        <p:nvSpPr>
          <p:cNvPr id="4" name="Slide Number Placeholder 3"/>
          <p:cNvSpPr>
            <a:spLocks noGrp="1"/>
          </p:cNvSpPr>
          <p:nvPr>
            <p:ph type="sldNum" sz="quarter" idx="5"/>
          </p:nvPr>
        </p:nvSpPr>
        <p:spPr/>
        <p:txBody>
          <a:bodyPr/>
          <a:lstStyle/>
          <a:p>
            <a:fld id="{45A7C682-8B0E-42A3-BAB1-69B008635FEA}" type="slidenum">
              <a:rPr lang="en-US" smtClean="0"/>
              <a:t>9</a:t>
            </a:fld>
            <a:endParaRPr lang="en-US"/>
          </a:p>
        </p:txBody>
      </p:sp>
    </p:spTree>
    <p:extLst>
      <p:ext uri="{BB962C8B-B14F-4D97-AF65-F5344CB8AC3E}">
        <p14:creationId xmlns:p14="http://schemas.microsoft.com/office/powerpoint/2010/main" val="2716562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A7C682-8B0E-42A3-BAB1-69B008635FEA}" type="slidenum">
              <a:rPr lang="en-US" smtClean="0"/>
              <a:t>10</a:t>
            </a:fld>
            <a:endParaRPr lang="en-US"/>
          </a:p>
        </p:txBody>
      </p:sp>
    </p:spTree>
    <p:extLst>
      <p:ext uri="{BB962C8B-B14F-4D97-AF65-F5344CB8AC3E}">
        <p14:creationId xmlns:p14="http://schemas.microsoft.com/office/powerpoint/2010/main" val="121413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E6D18-AD1E-F502-0904-CF37A626A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9356F6-1678-2BE9-F033-E8A36C449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C6E62E-7A88-E342-741F-42EE545FEAC0}"/>
              </a:ext>
            </a:extLst>
          </p:cNvPr>
          <p:cNvSpPr>
            <a:spLocks noGrp="1"/>
          </p:cNvSpPr>
          <p:nvPr>
            <p:ph type="body" idx="1"/>
          </p:nvPr>
        </p:nvSpPr>
        <p:spPr/>
        <p:txBody>
          <a:bodyPr/>
          <a:lstStyle/>
          <a:p>
            <a:r>
              <a:rPr lang="vi-VN" sz="1200" spc="-68" dirty="0">
                <a:solidFill>
                  <a:srgbClr val="2600B1"/>
                </a:solidFill>
                <a:latin typeface="Oswald" panose="00000500000000000000" pitchFamily="2" charset="0"/>
                <a:ea typeface="Poppins"/>
                <a:cs typeface="Poppins"/>
                <a:sym typeface="Poppins"/>
              </a:rPr>
              <a:t>quanFigma cung cấp các công cụ mạnh mẽ để thiết kế giao diện từ cơ bản đến phức tạp</a:t>
            </a:r>
            <a:endParaRPr lang="en-US" sz="1200" spc="-68" dirty="0">
              <a:solidFill>
                <a:srgbClr val="2600B1"/>
              </a:solidFill>
              <a:latin typeface="Oswald" panose="00000500000000000000" pitchFamily="2" charset="0"/>
              <a:ea typeface="Poppins"/>
              <a:cs typeface="Poppins"/>
              <a:sym typeface="Poppins"/>
            </a:endParaRPr>
          </a:p>
          <a:p>
            <a:r>
              <a:rPr lang="vi-VN" sz="1200" spc="-68" dirty="0">
                <a:solidFill>
                  <a:srgbClr val="2600B1"/>
                </a:solidFill>
                <a:latin typeface="Oswald" panose="00000500000000000000" pitchFamily="2" charset="0"/>
                <a:ea typeface="Poppins"/>
                <a:cs typeface="Poppins"/>
                <a:sym typeface="Poppins"/>
              </a:rPr>
              <a:t>với khả năng tạo wireframe, mockup, và prototype.Hỗ trợ thiết kế vector giúp tạo ra các biểu tượng,</a:t>
            </a:r>
            <a:endParaRPr lang="en-US" sz="1200" spc="-68" dirty="0">
              <a:solidFill>
                <a:srgbClr val="2600B1"/>
              </a:solidFill>
              <a:latin typeface="Oswald" panose="00000500000000000000" pitchFamily="2" charset="0"/>
              <a:ea typeface="Poppins"/>
              <a:cs typeface="Poppins"/>
              <a:sym typeface="Poppins"/>
            </a:endParaRPr>
          </a:p>
          <a:p>
            <a:r>
              <a:rPr lang="vi-VN" sz="1200" spc="-68" dirty="0">
                <a:solidFill>
                  <a:srgbClr val="2600B1"/>
                </a:solidFill>
                <a:latin typeface="Oswald" panose="00000500000000000000" pitchFamily="2" charset="0"/>
                <a:ea typeface="Poppins"/>
                <a:cs typeface="Poppins"/>
                <a:sym typeface="Poppins"/>
              </a:rPr>
              <a:t>hình ảnh và thành phần giao diện sắc nét.</a:t>
            </a:r>
            <a:endParaRPr lang="en-US" sz="1200" spc="-68" dirty="0">
              <a:solidFill>
                <a:srgbClr val="2600B1"/>
              </a:solidFill>
              <a:latin typeface="Oswald" panose="00000500000000000000" pitchFamily="2" charset="0"/>
              <a:ea typeface="Poppins"/>
              <a:cs typeface="Poppins"/>
              <a:sym typeface="Poppins"/>
            </a:endParaRPr>
          </a:p>
          <a:p>
            <a:r>
              <a:rPr lang="vi-VN" b="1" dirty="0"/>
              <a:t>Cộng tác thời gian thực</a:t>
            </a:r>
          </a:p>
          <a:p>
            <a:pPr>
              <a:buFont typeface="Arial" panose="020B0604020202020204" pitchFamily="34" charset="0"/>
              <a:buChar char="•"/>
            </a:pPr>
            <a:r>
              <a:rPr lang="vi-VN" dirty="0"/>
              <a:t>Cho phép nhiều người dùng cùng làm việc trên một dự án đồng thời, giúp dễ dàng chia sẻ và nhận phản hồi.</a:t>
            </a:r>
          </a:p>
          <a:p>
            <a:pPr>
              <a:buFont typeface="Arial" panose="020B0604020202020204" pitchFamily="34" charset="0"/>
              <a:buChar char="•"/>
            </a:pPr>
            <a:r>
              <a:rPr lang="vi-VN" dirty="0"/>
              <a:t>Theo dõi sự thay đổi và phiên bản thiết kế ngay lập tức, tối ưu hóa quy trình làm việc nhóm.</a:t>
            </a:r>
          </a:p>
          <a:p>
            <a:r>
              <a:rPr lang="vi-VN" b="1" dirty="0"/>
              <a:t>4. Tích hợp và plugin</a:t>
            </a:r>
          </a:p>
          <a:p>
            <a:pPr>
              <a:buFont typeface="Arial" panose="020B0604020202020204" pitchFamily="34" charset="0"/>
              <a:buChar char="•"/>
            </a:pPr>
            <a:r>
              <a:rPr lang="vi-VN" dirty="0"/>
              <a:t>Figma hỗ trợ nhiều plugin và tích hợp với các công cụ khác như Zeplin, Slack, Trello để nâng cao năng suất.</a:t>
            </a:r>
          </a:p>
          <a:p>
            <a:pPr>
              <a:buFont typeface="Arial" panose="020B0604020202020204" pitchFamily="34" charset="0"/>
              <a:buChar char="•"/>
            </a:pPr>
            <a:r>
              <a:rPr lang="vi-VN" dirty="0"/>
              <a:t>Cung cấp khả năng xuất thiết kế sang nhiều định dạng như PNG, SVG, PDF, hoặc chia sẻ trực tiếp với các nhà phát triển.</a:t>
            </a:r>
          </a:p>
          <a:p>
            <a:r>
              <a:rPr lang="vi-VN" b="1" dirty="0"/>
              <a:t>5. Quản lý thư viện thiết kế</a:t>
            </a:r>
          </a:p>
          <a:p>
            <a:pPr>
              <a:buFont typeface="Arial" panose="020B0604020202020204" pitchFamily="34" charset="0"/>
              <a:buChar char="•"/>
            </a:pPr>
            <a:r>
              <a:rPr lang="vi-VN" dirty="0"/>
              <a:t>Tạo và quản lý các thành phần giao diện dùng chung (components), bộ kiểu chữ, màu sắc để đảm bảo tính nhất quán trong toàn bộ dự án.</a:t>
            </a:r>
          </a:p>
          <a:p>
            <a:endParaRPr lang="en-US" dirty="0"/>
          </a:p>
        </p:txBody>
      </p:sp>
      <p:sp>
        <p:nvSpPr>
          <p:cNvPr id="4" name="Slide Number Placeholder 3">
            <a:extLst>
              <a:ext uri="{FF2B5EF4-FFF2-40B4-BE49-F238E27FC236}">
                <a16:creationId xmlns:a16="http://schemas.microsoft.com/office/drawing/2014/main" id="{2CAEC7BC-DEFA-6266-5EB6-95CBC7794D43}"/>
              </a:ext>
            </a:extLst>
          </p:cNvPr>
          <p:cNvSpPr>
            <a:spLocks noGrp="1"/>
          </p:cNvSpPr>
          <p:nvPr>
            <p:ph type="sldNum" sz="quarter" idx="5"/>
          </p:nvPr>
        </p:nvSpPr>
        <p:spPr/>
        <p:txBody>
          <a:bodyPr/>
          <a:lstStyle/>
          <a:p>
            <a:fld id="{45A7C682-8B0E-42A3-BAB1-69B008635FEA}" type="slidenum">
              <a:rPr lang="en-US" smtClean="0"/>
              <a:t>11</a:t>
            </a:fld>
            <a:endParaRPr lang="en-US"/>
          </a:p>
        </p:txBody>
      </p:sp>
    </p:spTree>
    <p:extLst>
      <p:ext uri="{BB962C8B-B14F-4D97-AF65-F5344CB8AC3E}">
        <p14:creationId xmlns:p14="http://schemas.microsoft.com/office/powerpoint/2010/main" val="397688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3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Account: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web.</a:t>
            </a:r>
          </a:p>
          <a:p>
            <a:pPr algn="l">
              <a:lnSpc>
                <a:spcPct val="130000"/>
              </a:lnSpc>
              <a:spcBef>
                <a:spcPts val="600"/>
              </a:spcBef>
              <a:spcAft>
                <a:spcPts val="6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user_role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diễn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role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account</a:t>
            </a:r>
          </a:p>
          <a:p>
            <a:pPr algn="l">
              <a:lnSpc>
                <a:spcPct val="130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role </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ct val="130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Restaurant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ct val="130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Food</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ct val="130000"/>
              </a:lnSpc>
              <a:spcBef>
                <a:spcPts val="600"/>
              </a:spcBef>
              <a:spcAft>
                <a:spcPts val="600"/>
              </a:spcAft>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type_food</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L</a:t>
            </a:r>
            <a:r>
              <a:rPr lang="vi-VN" sz="1800" dirty="0">
                <a:solidFill>
                  <a:srgbClr val="000000"/>
                </a:solidFill>
                <a:effectLst/>
                <a:latin typeface="Times New Roman" panose="02020603050405020304" pitchFamily="18" charset="0"/>
                <a:ea typeface="Times New Roman" panose="02020603050405020304" pitchFamily="18" charset="0"/>
              </a:rPr>
              <a:t>ưu thông tin kiểu món ăn trên trang web</a:t>
            </a:r>
            <a:endParaRPr lang="en-US" sz="1800" dirty="0">
              <a:solidFill>
                <a:srgbClr val="000000"/>
              </a:solidFill>
              <a:effectLst/>
              <a:latin typeface="Times New Roman" panose="02020603050405020304" pitchFamily="18" charset="0"/>
              <a:ea typeface="Times New Roman" panose="02020603050405020304" pitchFamily="18" charset="0"/>
            </a:endParaRPr>
          </a:p>
          <a:p>
            <a:pPr algn="l">
              <a:lnSpc>
                <a:spcPct val="130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Bill</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ct val="130000"/>
              </a:lnSpc>
              <a:spcBef>
                <a:spcPts val="600"/>
              </a:spcBef>
              <a:spcAft>
                <a:spcPts val="600"/>
              </a:spcAft>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bill_detail</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chi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ct val="130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Voucher</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L</a:t>
            </a:r>
            <a:r>
              <a:rPr lang="vi-VN" sz="1800" dirty="0">
                <a:solidFill>
                  <a:srgbClr val="000000"/>
                </a:solidFill>
                <a:effectLst/>
                <a:latin typeface="Times New Roman" panose="02020603050405020304" pitchFamily="18" charset="0"/>
                <a:ea typeface="Times New Roman" panose="02020603050405020304" pitchFamily="18" charset="0"/>
              </a:rPr>
              <a:t>ưu thông tin kiểu mã ưu đãi trên trang web</a:t>
            </a:r>
            <a:endParaRPr lang="en-US" sz="1800" dirty="0">
              <a:solidFill>
                <a:srgbClr val="000000"/>
              </a:solidFill>
              <a:effectLst/>
              <a:latin typeface="Times New Roman" panose="02020603050405020304" pitchFamily="18" charset="0"/>
              <a:ea typeface="Times New Roman" panose="02020603050405020304" pitchFamily="18" charset="0"/>
            </a:endParaRPr>
          </a:p>
          <a:p>
            <a:pPr algn="l">
              <a:lnSpc>
                <a:spcPct val="130000"/>
              </a:lnSpc>
              <a:spcBef>
                <a:spcPts val="600"/>
              </a:spcBef>
              <a:spcAft>
                <a:spcPts val="60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30000"/>
              </a:lnSpc>
              <a:spcBef>
                <a:spcPts val="600"/>
              </a:spcBef>
              <a:spcAft>
                <a:spcPts val="600"/>
              </a:spcAft>
              <a:buFont typeface="Symbol" panose="05050102010706020507" pitchFamily="18" charset="2"/>
              <a:buChar char=""/>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account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role:</a:t>
            </a:r>
          </a:p>
          <a:p>
            <a:pPr marL="342900" lvl="0" indent="-342900" algn="just">
              <a:lnSpc>
                <a:spcPct val="130000"/>
              </a:lnSpc>
              <a:spcBef>
                <a:spcPts val="600"/>
              </a:spcBef>
              <a:spcAft>
                <a:spcPts val="600"/>
              </a:spcAft>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1-nhiều (One-to-Many).</a:t>
            </a:r>
          </a:p>
          <a:p>
            <a:pPr marL="342900" lvl="0" indent="-342900" algn="just">
              <a:lnSpc>
                <a:spcPct val="13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(account)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(role).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id_role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account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role.</a:t>
            </a:r>
          </a:p>
          <a:p>
            <a:pPr marL="342900" lvl="0" indent="-342900" algn="just">
              <a:lnSpc>
                <a:spcPct val="130000"/>
              </a:lnSpc>
              <a:spcBef>
                <a:spcPts val="600"/>
              </a:spcBef>
              <a:spcAft>
                <a:spcPts val="600"/>
              </a:spcAft>
              <a:buFont typeface="Symbol" panose="05050102010706020507" pitchFamily="18" charset="2"/>
              <a:buChar char=""/>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order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account:</a:t>
            </a:r>
          </a:p>
          <a:p>
            <a:pPr marL="342900" lvl="0" indent="-342900" algn="just">
              <a:lnSpc>
                <a:spcPct val="130000"/>
              </a:lnSpc>
              <a:spcBef>
                <a:spcPts val="600"/>
              </a:spcBef>
              <a:spcAft>
                <a:spcPts val="600"/>
              </a:spcAft>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1-nhiều (One-to-Many).</a:t>
            </a:r>
          </a:p>
          <a:p>
            <a:pPr marL="342900" lvl="0" indent="-342900" algn="just">
              <a:lnSpc>
                <a:spcPct val="13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(order)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(account).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id_account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order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account,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30000"/>
              </a:lnSpc>
              <a:spcBef>
                <a:spcPts val="600"/>
              </a:spcBef>
              <a:spcAft>
                <a:spcPts val="600"/>
              </a:spcAft>
              <a:buFont typeface="Symbol" panose="05050102010706020507" pitchFamily="18" charset="2"/>
              <a:buChar char=""/>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detail_order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order:</a:t>
            </a:r>
          </a:p>
          <a:p>
            <a:pPr marL="342900" lvl="0" indent="-342900" algn="just">
              <a:lnSpc>
                <a:spcPct val="130000"/>
              </a:lnSpc>
              <a:spcBef>
                <a:spcPts val="600"/>
              </a:spcBef>
              <a:spcAft>
                <a:spcPts val="600"/>
              </a:spcAft>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1-nhiều (One-to-Many).</a:t>
            </a:r>
          </a:p>
          <a:p>
            <a:pPr marL="342900" lvl="0" indent="-342900" algn="just">
              <a:lnSpc>
                <a:spcPct val="13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(order)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detail_order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detail_order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id_order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order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30000"/>
              </a:lnSpc>
              <a:spcBef>
                <a:spcPts val="600"/>
              </a:spcBef>
              <a:spcAft>
                <a:spcPts val="600"/>
              </a:spcAft>
              <a:buFont typeface="Symbol" panose="05050102010706020507" pitchFamily="18" charset="2"/>
              <a:buChar char=""/>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detail_order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food:</a:t>
            </a:r>
          </a:p>
          <a:p>
            <a:pPr marL="342900" lvl="0" indent="-342900" algn="just">
              <a:lnSpc>
                <a:spcPct val="130000"/>
              </a:lnSpc>
              <a:spcBef>
                <a:spcPts val="600"/>
              </a:spcBef>
              <a:spcAft>
                <a:spcPts val="600"/>
              </a:spcAft>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1-nhiều (One-to-Many).</a:t>
            </a:r>
          </a:p>
          <a:p>
            <a:pPr marL="342900" lvl="0" indent="-342900" algn="just">
              <a:lnSpc>
                <a:spcPct val="13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(food)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detail_order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id_food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detail_order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food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30000"/>
              </a:lnSpc>
              <a:spcBef>
                <a:spcPts val="600"/>
              </a:spcBef>
              <a:spcAft>
                <a:spcPts val="600"/>
              </a:spcAft>
              <a:buFont typeface="Symbol" panose="05050102010706020507" pitchFamily="18" charset="2"/>
              <a:buChar char=""/>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food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type_food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30000"/>
              </a:lnSpc>
              <a:spcBef>
                <a:spcPts val="600"/>
              </a:spcBef>
              <a:spcAft>
                <a:spcPts val="600"/>
              </a:spcAft>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1-nhiều (One-to-Many).</a:t>
            </a:r>
          </a:p>
          <a:p>
            <a:pPr marL="342900" lvl="0" indent="-342900" algn="just">
              <a:lnSpc>
                <a:spcPct val="13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type_food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(food).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food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id_type_food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type_food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30000"/>
              </a:lnSpc>
              <a:spcBef>
                <a:spcPts val="600"/>
              </a:spcBef>
              <a:spcAft>
                <a:spcPts val="600"/>
              </a:spcAft>
              <a:buFont typeface="Symbol" panose="05050102010706020507" pitchFamily="18" charset="2"/>
              <a:buChar char=""/>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food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restaurant:</a:t>
            </a:r>
          </a:p>
          <a:p>
            <a:pPr marL="342900" lvl="0" indent="-342900" algn="just">
              <a:lnSpc>
                <a:spcPct val="130000"/>
              </a:lnSpc>
              <a:spcBef>
                <a:spcPts val="600"/>
              </a:spcBef>
              <a:spcAft>
                <a:spcPts val="600"/>
              </a:spcAft>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1-nhiều (One-to-Many).</a:t>
            </a:r>
          </a:p>
          <a:p>
            <a:pPr marL="342900" lvl="0" indent="-342900" algn="just">
              <a:lnSpc>
                <a:spcPct val="13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(restaurant)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(food).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id_restaurant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food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restaurant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30000"/>
              </a:lnSpc>
              <a:spcBef>
                <a:spcPts val="600"/>
              </a:spcBef>
              <a:spcAft>
                <a:spcPts val="600"/>
              </a:spcAft>
              <a:buFont typeface="Symbol" panose="05050102010706020507" pitchFamily="18" charset="2"/>
              <a:buChar char=""/>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order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voucher:</a:t>
            </a:r>
          </a:p>
          <a:p>
            <a:pPr marL="342900" lvl="0" indent="-342900" algn="just">
              <a:lnSpc>
                <a:spcPct val="130000"/>
              </a:lnSpc>
              <a:spcBef>
                <a:spcPts val="600"/>
              </a:spcBef>
              <a:spcAft>
                <a:spcPts val="600"/>
              </a:spcAft>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1-nhiều (One-to-Many)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(Many-to-Many)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tùy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3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(voucher).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45A7C682-8B0E-42A3-BAB1-69B008635FEA}" type="slidenum">
              <a:rPr lang="en-US" smtClean="0"/>
              <a:t>27</a:t>
            </a:fld>
            <a:endParaRPr lang="en-US"/>
          </a:p>
        </p:txBody>
      </p:sp>
    </p:spTree>
    <p:extLst>
      <p:ext uri="{BB962C8B-B14F-4D97-AF65-F5344CB8AC3E}">
        <p14:creationId xmlns:p14="http://schemas.microsoft.com/office/powerpoint/2010/main" val="1762597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gif"/><Relationship Id="rId11" Type="http://schemas.openxmlformats.org/officeDocument/2006/relationships/image" Target="../media/image6.png"/><Relationship Id="rId5" Type="http://schemas.openxmlformats.org/officeDocument/2006/relationships/image" Target="../media/image10.svg"/><Relationship Id="rId10" Type="http://schemas.openxmlformats.org/officeDocument/2006/relationships/image" Target="../media/image8.svg"/><Relationship Id="rId4" Type="http://schemas.openxmlformats.org/officeDocument/2006/relationships/image" Target="../media/image9.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15.svg"/><Relationship Id="rId7" Type="http://schemas.openxmlformats.org/officeDocument/2006/relationships/image" Target="../media/image28.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5.svg"/><Relationship Id="rId7"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svg"/><Relationship Id="rId7"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svg"/><Relationship Id="rId7"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5.svg"/><Relationship Id="rId7"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5.svg"/><Relationship Id="rId7"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gif"/><Relationship Id="rId11" Type="http://schemas.openxmlformats.org/officeDocument/2006/relationships/image" Target="../media/image6.png"/><Relationship Id="rId5" Type="http://schemas.openxmlformats.org/officeDocument/2006/relationships/image" Target="../media/image10.svg"/><Relationship Id="rId10" Type="http://schemas.openxmlformats.org/officeDocument/2006/relationships/image" Target="../media/image8.svg"/><Relationship Id="rId4" Type="http://schemas.openxmlformats.org/officeDocument/2006/relationships/image" Target="../media/image9.png"/><Relationship Id="rId9"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gif"/><Relationship Id="rId11" Type="http://schemas.openxmlformats.org/officeDocument/2006/relationships/image" Target="../media/image6.png"/><Relationship Id="rId5" Type="http://schemas.openxmlformats.org/officeDocument/2006/relationships/image" Target="../media/image10.svg"/><Relationship Id="rId10" Type="http://schemas.openxmlformats.org/officeDocument/2006/relationships/image" Target="../media/image8.svg"/><Relationship Id="rId4" Type="http://schemas.openxmlformats.org/officeDocument/2006/relationships/image" Target="../media/image9.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7.gif"/></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7.gif"/></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7.gif"/></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gif"/><Relationship Id="rId11" Type="http://schemas.openxmlformats.org/officeDocument/2006/relationships/image" Target="../media/image6.png"/><Relationship Id="rId5" Type="http://schemas.openxmlformats.org/officeDocument/2006/relationships/image" Target="../media/image10.svg"/><Relationship Id="rId10" Type="http://schemas.openxmlformats.org/officeDocument/2006/relationships/image" Target="../media/image8.svg"/><Relationship Id="rId4" Type="http://schemas.openxmlformats.org/officeDocument/2006/relationships/image" Target="../media/image9.png"/><Relationship Id="rId9"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gif"/><Relationship Id="rId11" Type="http://schemas.openxmlformats.org/officeDocument/2006/relationships/image" Target="../media/image6.png"/><Relationship Id="rId5" Type="http://schemas.openxmlformats.org/officeDocument/2006/relationships/image" Target="../media/image10.svg"/><Relationship Id="rId10" Type="http://schemas.openxmlformats.org/officeDocument/2006/relationships/image" Target="../media/image8.svg"/><Relationship Id="rId4" Type="http://schemas.openxmlformats.org/officeDocument/2006/relationships/image" Target="../media/image9.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gif"/><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2436004" y="4241796"/>
            <a:ext cx="5077990" cy="50779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165946">
            <a:off x="10713975" y="1468299"/>
            <a:ext cx="9272857" cy="9092355"/>
            <a:chOff x="0" y="0"/>
            <a:chExt cx="812800" cy="796978"/>
          </a:xfrm>
        </p:grpSpPr>
        <p:sp>
          <p:nvSpPr>
            <p:cNvPr id="6" name="Freeform 6"/>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txBody>
            <a:bodyPr/>
            <a:lstStyle/>
            <a:p>
              <a:endParaRPr lang="en-US"/>
            </a:p>
          </p:txBody>
        </p:sp>
        <p:sp>
          <p:nvSpPr>
            <p:cNvPr id="7" name="TextBox 7"/>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694109">
            <a:off x="11732971" y="2542560"/>
            <a:ext cx="8014237" cy="7858235"/>
            <a:chOff x="0" y="0"/>
            <a:chExt cx="812800" cy="796978"/>
          </a:xfrm>
        </p:grpSpPr>
        <p:sp>
          <p:nvSpPr>
            <p:cNvPr id="9" name="Freeform 9"/>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txBody>
            <a:bodyPr/>
            <a:lstStyle/>
            <a:p>
              <a:endParaRPr lang="en-US" dirty="0"/>
            </a:p>
          </p:txBody>
        </p:sp>
        <p:sp>
          <p:nvSpPr>
            <p:cNvPr id="10" name="TextBox 10"/>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861334" y="4598030"/>
            <a:ext cx="15304372" cy="15304372"/>
          </a:xfrm>
          <a:custGeom>
            <a:avLst/>
            <a:gdLst/>
            <a:ahLst/>
            <a:cxnLst/>
            <a:rect l="l" t="t" r="r" b="b"/>
            <a:pathLst>
              <a:path w="15304372" h="15304372">
                <a:moveTo>
                  <a:pt x="0" y="0"/>
                </a:moveTo>
                <a:lnTo>
                  <a:pt x="15304372" y="0"/>
                </a:lnTo>
                <a:lnTo>
                  <a:pt x="15304372" y="15304372"/>
                </a:lnTo>
                <a:lnTo>
                  <a:pt x="0" y="15304372"/>
                </a:lnTo>
                <a:lnTo>
                  <a:pt x="0" y="0"/>
                </a:lnTo>
                <a:close/>
              </a:path>
            </a:pathLst>
          </a:custGeom>
          <a:blipFill>
            <a:blip r:embed="rId3">
              <a:alphaModFix amt="32999"/>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12" name="Picture 12"/>
          <p:cNvPicPr>
            <a:picLocks noChangeAspect="1"/>
          </p:cNvPicPr>
          <p:nvPr/>
        </p:nvPicPr>
        <p:blipFill>
          <a:blip r:embed="rId5"/>
          <a:srcRect/>
          <a:stretch>
            <a:fillRect/>
          </a:stretch>
        </p:blipFill>
        <p:spPr>
          <a:xfrm flipH="1">
            <a:off x="14482550" y="2698090"/>
            <a:ext cx="3958208" cy="1899940"/>
          </a:xfrm>
          <a:prstGeom prst="rect">
            <a:avLst/>
          </a:prstGeom>
        </p:spPr>
      </p:pic>
      <p:pic>
        <p:nvPicPr>
          <p:cNvPr id="13" name="Picture 13"/>
          <p:cNvPicPr>
            <a:picLocks noChangeAspect="1"/>
          </p:cNvPicPr>
          <p:nvPr/>
        </p:nvPicPr>
        <p:blipFill>
          <a:blip r:embed="rId5"/>
          <a:srcRect/>
          <a:stretch>
            <a:fillRect/>
          </a:stretch>
        </p:blipFill>
        <p:spPr>
          <a:xfrm flipH="1">
            <a:off x="14253861" y="7644598"/>
            <a:ext cx="3958208" cy="1899940"/>
          </a:xfrm>
          <a:prstGeom prst="rect">
            <a:avLst/>
          </a:prstGeom>
        </p:spPr>
      </p:pic>
      <p:sp>
        <p:nvSpPr>
          <p:cNvPr id="14" name="Freeform 14"/>
          <p:cNvSpPr/>
          <p:nvPr/>
        </p:nvSpPr>
        <p:spPr>
          <a:xfrm>
            <a:off x="10854559" y="8091346"/>
            <a:ext cx="729980" cy="735328"/>
          </a:xfrm>
          <a:custGeom>
            <a:avLst/>
            <a:gdLst/>
            <a:ahLst/>
            <a:cxnLst/>
            <a:rect l="l" t="t" r="r" b="b"/>
            <a:pathLst>
              <a:path w="729980" h="735328">
                <a:moveTo>
                  <a:pt x="0" y="0"/>
                </a:moveTo>
                <a:lnTo>
                  <a:pt x="729980" y="0"/>
                </a:lnTo>
                <a:lnTo>
                  <a:pt x="729980" y="735328"/>
                </a:lnTo>
                <a:lnTo>
                  <a:pt x="0" y="735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8"/>
            <a:stretch>
              <a:fillRect l="-9" r="-9"/>
            </a:stretch>
          </a:blipFill>
        </p:spPr>
        <p:txBody>
          <a:bodyPr/>
          <a:lstStyle/>
          <a:p>
            <a:endParaRPr lang="en-US"/>
          </a:p>
        </p:txBody>
      </p:sp>
      <p:sp>
        <p:nvSpPr>
          <p:cNvPr id="16" name="TextBox 16"/>
          <p:cNvSpPr txBox="1"/>
          <p:nvPr/>
        </p:nvSpPr>
        <p:spPr>
          <a:xfrm>
            <a:off x="2547910" y="3007469"/>
            <a:ext cx="13138324" cy="2734945"/>
          </a:xfrm>
          <a:prstGeom prst="rect">
            <a:avLst/>
          </a:prstGeom>
        </p:spPr>
        <p:txBody>
          <a:bodyPr lIns="0" tIns="0" rIns="0" bIns="0" rtlCol="0" anchor="t">
            <a:spAutoFit/>
          </a:bodyPr>
          <a:lstStyle/>
          <a:p>
            <a:pPr algn="l">
              <a:lnSpc>
                <a:spcPts val="7279"/>
              </a:lnSpc>
            </a:pPr>
            <a:r>
              <a:rPr lang="en-US" sz="5199" b="1" dirty="0">
                <a:solidFill>
                  <a:srgbClr val="3428BA"/>
                </a:solidFill>
                <a:latin typeface="Oswald" panose="00000500000000000000" pitchFamily="2" charset="0"/>
                <a:ea typeface="Canva Sans Bold"/>
                <a:cs typeface="Canva Sans Bold"/>
                <a:sym typeface="Canva Sans Bold"/>
              </a:rPr>
              <a:t>XÂY DỰNG WEBSITE TMĐT TRIỂN KHAI TRÊN </a:t>
            </a:r>
          </a:p>
          <a:p>
            <a:pPr algn="l">
              <a:lnSpc>
                <a:spcPts val="7279"/>
              </a:lnSpc>
            </a:pPr>
            <a:r>
              <a:rPr lang="en-US" sz="5199" b="1" dirty="0">
                <a:solidFill>
                  <a:srgbClr val="3428BA"/>
                </a:solidFill>
                <a:latin typeface="Oswald" panose="00000500000000000000" pitchFamily="2" charset="0"/>
                <a:ea typeface="Canva Sans Bold"/>
                <a:cs typeface="Canva Sans Bold"/>
                <a:sym typeface="Canva Sans Bold"/>
              </a:rPr>
              <a:t>NỀN TẢNG AMAZON WEB SERVICES/NGINX</a:t>
            </a:r>
          </a:p>
          <a:p>
            <a:pPr algn="l">
              <a:lnSpc>
                <a:spcPts val="7279"/>
              </a:lnSpc>
              <a:spcBef>
                <a:spcPct val="0"/>
              </a:spcBef>
            </a:pPr>
            <a:endParaRPr lang="en-US" sz="5199" b="1" dirty="0">
              <a:solidFill>
                <a:srgbClr val="3428BA"/>
              </a:solidFill>
              <a:latin typeface="Oswald" panose="00000500000000000000" pitchFamily="2" charset="0"/>
              <a:ea typeface="Canva Sans Bold"/>
              <a:cs typeface="Canva Sans Bold"/>
              <a:sym typeface="Canva Sans Bold"/>
            </a:endParaRPr>
          </a:p>
        </p:txBody>
      </p:sp>
      <p:sp>
        <p:nvSpPr>
          <p:cNvPr id="17" name="TextBox 17"/>
          <p:cNvSpPr txBox="1"/>
          <p:nvPr/>
        </p:nvSpPr>
        <p:spPr>
          <a:xfrm>
            <a:off x="4091041" y="702675"/>
            <a:ext cx="11566292" cy="1481944"/>
          </a:xfrm>
          <a:prstGeom prst="rect">
            <a:avLst/>
          </a:prstGeom>
        </p:spPr>
        <p:txBody>
          <a:bodyPr wrap="square" lIns="0" tIns="0" rIns="0" bIns="0" rtlCol="0" anchor="t">
            <a:spAutoFit/>
          </a:bodyPr>
          <a:lstStyle/>
          <a:p>
            <a:pPr algn="l">
              <a:lnSpc>
                <a:spcPts val="12599"/>
              </a:lnSpc>
              <a:spcBef>
                <a:spcPct val="0"/>
              </a:spcBef>
            </a:pPr>
            <a:r>
              <a:rPr lang="en-US" sz="9000" dirty="0">
                <a:solidFill>
                  <a:srgbClr val="3428BA"/>
                </a:solidFill>
                <a:latin typeface="Oswald" panose="00000500000000000000" pitchFamily="2" charset="0"/>
                <a:ea typeface="Open Sans Extra Bold" panose="020B0604020202020204" charset="0"/>
                <a:cs typeface="Open Sans Extra Bold" panose="020B0604020202020204" charset="0"/>
                <a:sym typeface="Anton"/>
              </a:rPr>
              <a:t>KHÓA LUẬN TỐT NGHIỆP</a:t>
            </a:r>
          </a:p>
        </p:txBody>
      </p:sp>
      <p:sp>
        <p:nvSpPr>
          <p:cNvPr id="18" name="TextBox 18"/>
          <p:cNvSpPr txBox="1"/>
          <p:nvPr/>
        </p:nvSpPr>
        <p:spPr>
          <a:xfrm>
            <a:off x="972761" y="5957327"/>
            <a:ext cx="10611779" cy="493981"/>
          </a:xfrm>
          <a:prstGeom prst="rect">
            <a:avLst/>
          </a:prstGeom>
        </p:spPr>
        <p:txBody>
          <a:bodyPr lIns="0" tIns="0" rIns="0" bIns="0" rtlCol="0" anchor="t">
            <a:spAutoFit/>
          </a:bodyPr>
          <a:lstStyle/>
          <a:p>
            <a:pPr algn="l">
              <a:lnSpc>
                <a:spcPts val="4200"/>
              </a:lnSpc>
              <a:spcBef>
                <a:spcPct val="0"/>
              </a:spcBef>
            </a:pPr>
            <a:r>
              <a:rPr lang="en-US" sz="3000" b="1" dirty="0" err="1">
                <a:solidFill>
                  <a:srgbClr val="3428BA"/>
                </a:solidFill>
                <a:latin typeface="Oswald" panose="00000500000000000000" pitchFamily="2" charset="0"/>
                <a:ea typeface="Canva Sans Bold"/>
                <a:cs typeface="Canva Sans Bold"/>
                <a:sym typeface="Canva Sans Bold"/>
              </a:rPr>
              <a:t>Giáo</a:t>
            </a:r>
            <a:r>
              <a:rPr lang="en-US" sz="3000" b="1" dirty="0">
                <a:solidFill>
                  <a:srgbClr val="3428BA"/>
                </a:solidFill>
                <a:latin typeface="Oswald" panose="00000500000000000000" pitchFamily="2" charset="0"/>
                <a:ea typeface="Canva Sans Bold"/>
                <a:cs typeface="Canva Sans Bold"/>
                <a:sym typeface="Canva Sans Bold"/>
              </a:rPr>
              <a:t> </a:t>
            </a:r>
            <a:r>
              <a:rPr lang="en-US" sz="3000" b="1" dirty="0" err="1">
                <a:solidFill>
                  <a:srgbClr val="3428BA"/>
                </a:solidFill>
                <a:latin typeface="Oswald" panose="00000500000000000000" pitchFamily="2" charset="0"/>
                <a:ea typeface="Canva Sans Bold"/>
                <a:cs typeface="Canva Sans Bold"/>
                <a:sym typeface="Canva Sans Bold"/>
              </a:rPr>
              <a:t>viên</a:t>
            </a:r>
            <a:r>
              <a:rPr lang="en-US" sz="3000" b="1" dirty="0">
                <a:solidFill>
                  <a:srgbClr val="3428BA"/>
                </a:solidFill>
                <a:latin typeface="Oswald" panose="00000500000000000000" pitchFamily="2" charset="0"/>
                <a:ea typeface="Canva Sans Bold"/>
                <a:cs typeface="Canva Sans Bold"/>
                <a:sym typeface="Canva Sans Bold"/>
              </a:rPr>
              <a:t> </a:t>
            </a:r>
            <a:r>
              <a:rPr lang="en-US" sz="3000" b="1" dirty="0" err="1">
                <a:solidFill>
                  <a:srgbClr val="3428BA"/>
                </a:solidFill>
                <a:latin typeface="Oswald" panose="00000500000000000000" pitchFamily="2" charset="0"/>
                <a:ea typeface="Canva Sans Bold"/>
                <a:cs typeface="Canva Sans Bold"/>
                <a:sym typeface="Canva Sans Bold"/>
              </a:rPr>
              <a:t>hướng</a:t>
            </a:r>
            <a:r>
              <a:rPr lang="en-US" sz="3000" b="1" dirty="0">
                <a:solidFill>
                  <a:srgbClr val="3428BA"/>
                </a:solidFill>
                <a:latin typeface="Oswald" panose="00000500000000000000" pitchFamily="2" charset="0"/>
                <a:ea typeface="Canva Sans Bold"/>
                <a:cs typeface="Canva Sans Bold"/>
                <a:sym typeface="Canva Sans Bold"/>
              </a:rPr>
              <a:t> </a:t>
            </a:r>
            <a:r>
              <a:rPr lang="en-US" sz="3000" b="1" dirty="0" err="1">
                <a:solidFill>
                  <a:srgbClr val="3428BA"/>
                </a:solidFill>
                <a:latin typeface="Oswald" panose="00000500000000000000" pitchFamily="2" charset="0"/>
                <a:ea typeface="Canva Sans Bold"/>
                <a:cs typeface="Canva Sans Bold"/>
                <a:sym typeface="Canva Sans Bold"/>
              </a:rPr>
              <a:t>dẫn</a:t>
            </a:r>
            <a:r>
              <a:rPr lang="en-US" sz="3000" b="1" dirty="0">
                <a:solidFill>
                  <a:srgbClr val="3428BA"/>
                </a:solidFill>
                <a:latin typeface="Oswald" panose="00000500000000000000" pitchFamily="2" charset="0"/>
                <a:ea typeface="Canva Sans Bold"/>
                <a:cs typeface="Canva Sans Bold"/>
                <a:sym typeface="Canva Sans Bold"/>
              </a:rPr>
              <a:t>: CTI060 Nguyễn </a:t>
            </a:r>
            <a:r>
              <a:rPr lang="en-US" sz="3000" b="1" dirty="0" err="1">
                <a:solidFill>
                  <a:srgbClr val="3428BA"/>
                </a:solidFill>
                <a:latin typeface="Oswald" panose="00000500000000000000" pitchFamily="2" charset="0"/>
                <a:ea typeface="Canva Sans Bold"/>
                <a:cs typeface="Canva Sans Bold"/>
                <a:sym typeface="Canva Sans Bold"/>
              </a:rPr>
              <a:t>Hùng</a:t>
            </a:r>
            <a:r>
              <a:rPr lang="en-US" sz="3000" b="1" dirty="0">
                <a:solidFill>
                  <a:srgbClr val="3428BA"/>
                </a:solidFill>
                <a:latin typeface="Oswald" panose="00000500000000000000" pitchFamily="2" charset="0"/>
                <a:ea typeface="Canva Sans Bold"/>
                <a:cs typeface="Canva Sans Bold"/>
                <a:sym typeface="Canva Sans Bold"/>
              </a:rPr>
              <a:t> </a:t>
            </a:r>
            <a:r>
              <a:rPr lang="en-US" sz="3000" b="1" dirty="0" err="1">
                <a:solidFill>
                  <a:srgbClr val="3428BA"/>
                </a:solidFill>
                <a:latin typeface="Oswald" panose="00000500000000000000" pitchFamily="2" charset="0"/>
                <a:ea typeface="Canva Sans Bold"/>
                <a:cs typeface="Canva Sans Bold"/>
                <a:sym typeface="Canva Sans Bold"/>
              </a:rPr>
              <a:t>Cường</a:t>
            </a:r>
            <a:endParaRPr lang="en-US" sz="3000" b="1" dirty="0">
              <a:solidFill>
                <a:srgbClr val="3428BA"/>
              </a:solidFill>
              <a:latin typeface="Oswald" panose="00000500000000000000" pitchFamily="2" charset="0"/>
              <a:ea typeface="Canva Sans Bold"/>
              <a:cs typeface="Canva Sans Bold"/>
              <a:sym typeface="Canva Sans Bold"/>
            </a:endParaRPr>
          </a:p>
        </p:txBody>
      </p:sp>
      <p:sp>
        <p:nvSpPr>
          <p:cNvPr id="19" name="TextBox 19"/>
          <p:cNvSpPr txBox="1"/>
          <p:nvPr/>
        </p:nvSpPr>
        <p:spPr>
          <a:xfrm>
            <a:off x="972761" y="6890777"/>
            <a:ext cx="10611779" cy="1047750"/>
          </a:xfrm>
          <a:prstGeom prst="rect">
            <a:avLst/>
          </a:prstGeom>
        </p:spPr>
        <p:txBody>
          <a:bodyPr lIns="0" tIns="0" rIns="0" bIns="0" rtlCol="0" anchor="t">
            <a:spAutoFit/>
          </a:bodyPr>
          <a:lstStyle/>
          <a:p>
            <a:pPr algn="l">
              <a:lnSpc>
                <a:spcPts val="4200"/>
              </a:lnSpc>
            </a:pPr>
            <a:r>
              <a:rPr lang="en-US" sz="3000" b="1" dirty="0" err="1">
                <a:solidFill>
                  <a:srgbClr val="3428BA"/>
                </a:solidFill>
                <a:latin typeface="Oswald" panose="00000500000000000000" pitchFamily="2" charset="0"/>
                <a:ea typeface="Canva Sans Bold"/>
                <a:cs typeface="Canva Sans Bold"/>
                <a:sym typeface="Canva Sans Bold"/>
              </a:rPr>
              <a:t>Nhóm</a:t>
            </a:r>
            <a:r>
              <a:rPr lang="en-US" sz="3000" b="1" dirty="0">
                <a:solidFill>
                  <a:srgbClr val="3428BA"/>
                </a:solidFill>
                <a:latin typeface="Oswald" panose="00000500000000000000" pitchFamily="2" charset="0"/>
                <a:ea typeface="Canva Sans Bold"/>
                <a:cs typeface="Canva Sans Bold"/>
                <a:sym typeface="Canva Sans Bold"/>
              </a:rPr>
              <a:t> </a:t>
            </a:r>
            <a:r>
              <a:rPr lang="en-US" sz="3000" b="1" dirty="0" err="1">
                <a:solidFill>
                  <a:srgbClr val="3428BA"/>
                </a:solidFill>
                <a:latin typeface="Oswald" panose="00000500000000000000" pitchFamily="2" charset="0"/>
                <a:ea typeface="Canva Sans Bold"/>
                <a:cs typeface="Canva Sans Bold"/>
                <a:sym typeface="Canva Sans Bold"/>
              </a:rPr>
              <a:t>sinh</a:t>
            </a:r>
            <a:r>
              <a:rPr lang="en-US" sz="3000" b="1" dirty="0">
                <a:solidFill>
                  <a:srgbClr val="3428BA"/>
                </a:solidFill>
                <a:latin typeface="Oswald" panose="00000500000000000000" pitchFamily="2" charset="0"/>
                <a:ea typeface="Canva Sans Bold"/>
                <a:cs typeface="Canva Sans Bold"/>
                <a:sym typeface="Canva Sans Bold"/>
              </a:rPr>
              <a:t> </a:t>
            </a:r>
            <a:r>
              <a:rPr lang="en-US" sz="3000" b="1" dirty="0" err="1">
                <a:solidFill>
                  <a:srgbClr val="3428BA"/>
                </a:solidFill>
                <a:latin typeface="Oswald" panose="00000500000000000000" pitchFamily="2" charset="0"/>
                <a:ea typeface="Canva Sans Bold"/>
                <a:cs typeface="Canva Sans Bold"/>
                <a:sym typeface="Canva Sans Bold"/>
              </a:rPr>
              <a:t>viên</a:t>
            </a:r>
            <a:r>
              <a:rPr lang="en-US" sz="3000" b="1" dirty="0">
                <a:solidFill>
                  <a:srgbClr val="3428BA"/>
                </a:solidFill>
                <a:latin typeface="Oswald" panose="00000500000000000000" pitchFamily="2" charset="0"/>
                <a:ea typeface="Canva Sans Bold"/>
                <a:cs typeface="Canva Sans Bold"/>
                <a:sym typeface="Canva Sans Bold"/>
              </a:rPr>
              <a:t>:             A44059 - </a:t>
            </a:r>
            <a:r>
              <a:rPr lang="en-US" sz="3000" b="1" dirty="0" err="1">
                <a:solidFill>
                  <a:srgbClr val="3428BA"/>
                </a:solidFill>
                <a:latin typeface="Oswald" panose="00000500000000000000" pitchFamily="2" charset="0"/>
                <a:ea typeface="Canva Sans Bold"/>
                <a:cs typeface="Canva Sans Bold"/>
                <a:sym typeface="Canva Sans Bold"/>
              </a:rPr>
              <a:t>Tống</a:t>
            </a:r>
            <a:r>
              <a:rPr lang="en-US" sz="3000" b="1" dirty="0">
                <a:solidFill>
                  <a:srgbClr val="3428BA"/>
                </a:solidFill>
                <a:latin typeface="Oswald" panose="00000500000000000000" pitchFamily="2" charset="0"/>
                <a:ea typeface="Canva Sans Bold"/>
                <a:cs typeface="Canva Sans Bold"/>
                <a:sym typeface="Canva Sans Bold"/>
              </a:rPr>
              <a:t> </a:t>
            </a:r>
            <a:r>
              <a:rPr lang="en-US" sz="3000" b="1" dirty="0" err="1">
                <a:solidFill>
                  <a:srgbClr val="3428BA"/>
                </a:solidFill>
                <a:latin typeface="Oswald" panose="00000500000000000000" pitchFamily="2" charset="0"/>
                <a:ea typeface="Canva Sans Bold"/>
                <a:cs typeface="Canva Sans Bold"/>
                <a:sym typeface="Canva Sans Bold"/>
              </a:rPr>
              <a:t>Đức</a:t>
            </a:r>
            <a:r>
              <a:rPr lang="en-US" sz="3000" b="1" dirty="0">
                <a:solidFill>
                  <a:srgbClr val="3428BA"/>
                </a:solidFill>
                <a:latin typeface="Oswald" panose="00000500000000000000" pitchFamily="2" charset="0"/>
                <a:ea typeface="Canva Sans Bold"/>
                <a:cs typeface="Canva Sans Bold"/>
                <a:sym typeface="Canva Sans Bold"/>
              </a:rPr>
              <a:t> </a:t>
            </a:r>
            <a:r>
              <a:rPr lang="en-US" sz="3000" b="1" dirty="0" err="1">
                <a:solidFill>
                  <a:srgbClr val="3428BA"/>
                </a:solidFill>
                <a:latin typeface="Oswald" panose="00000500000000000000" pitchFamily="2" charset="0"/>
                <a:ea typeface="Canva Sans Bold"/>
                <a:cs typeface="Canva Sans Bold"/>
                <a:sym typeface="Canva Sans Bold"/>
              </a:rPr>
              <a:t>Luận</a:t>
            </a:r>
            <a:endParaRPr lang="en-US" sz="3000" b="1" dirty="0">
              <a:solidFill>
                <a:srgbClr val="3428BA"/>
              </a:solidFill>
              <a:latin typeface="Oswald" panose="00000500000000000000" pitchFamily="2" charset="0"/>
              <a:ea typeface="Canva Sans Bold"/>
              <a:cs typeface="Canva Sans Bold"/>
              <a:sym typeface="Canva Sans Bold"/>
            </a:endParaRPr>
          </a:p>
          <a:p>
            <a:pPr algn="l">
              <a:lnSpc>
                <a:spcPts val="4200"/>
              </a:lnSpc>
              <a:spcBef>
                <a:spcPct val="0"/>
              </a:spcBef>
            </a:pPr>
            <a:r>
              <a:rPr lang="en-US" sz="3000" b="1" dirty="0">
                <a:solidFill>
                  <a:srgbClr val="3428BA"/>
                </a:solidFill>
                <a:latin typeface="Oswald" panose="00000500000000000000" pitchFamily="2" charset="0"/>
                <a:ea typeface="Canva Sans Bold"/>
                <a:cs typeface="Canva Sans Bold"/>
                <a:sym typeface="Canva Sans Bold"/>
              </a:rPr>
              <a:t>                                      A43839 - Nguyễn Thị 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9000"/>
          </a:blip>
          <a:srcRect/>
          <a:stretch>
            <a:fillRect/>
          </a:stretch>
        </p:blipFill>
        <p:spPr>
          <a:xfrm>
            <a:off x="1440873" y="241583"/>
            <a:ext cx="6032718" cy="2020960"/>
          </a:xfrm>
          <a:prstGeom prst="rect">
            <a:avLst/>
          </a:prstGeom>
        </p:spPr>
      </p:pic>
      <p:grpSp>
        <p:nvGrpSpPr>
          <p:cNvPr id="3" name="Group 3"/>
          <p:cNvGrpSpPr/>
          <p:nvPr/>
        </p:nvGrpSpPr>
        <p:grpSpPr>
          <a:xfrm>
            <a:off x="14268488" y="-276452"/>
            <a:ext cx="5077990" cy="50779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4"/>
            <a:stretch>
              <a:fillRect l="-9" r="-9"/>
            </a:stretch>
          </a:blipFill>
        </p:spPr>
        <p:txBody>
          <a:bodyPr/>
          <a:lstStyle/>
          <a:p>
            <a:endParaRPr lang="en-US"/>
          </a:p>
        </p:txBody>
      </p:sp>
      <p:sp>
        <p:nvSpPr>
          <p:cNvPr id="7" name="Freeform 7"/>
          <p:cNvSpPr/>
          <p:nvPr/>
        </p:nvSpPr>
        <p:spPr>
          <a:xfrm>
            <a:off x="12377755" y="2784838"/>
            <a:ext cx="4881545" cy="4033400"/>
          </a:xfrm>
          <a:custGeom>
            <a:avLst/>
            <a:gdLst/>
            <a:ahLst/>
            <a:cxnLst/>
            <a:rect l="l" t="t" r="r" b="b"/>
            <a:pathLst>
              <a:path w="4881545" h="4033400">
                <a:moveTo>
                  <a:pt x="0" y="0"/>
                </a:moveTo>
                <a:lnTo>
                  <a:pt x="4881545" y="0"/>
                </a:lnTo>
                <a:lnTo>
                  <a:pt x="4881545" y="4033400"/>
                </a:lnTo>
                <a:lnTo>
                  <a:pt x="0" y="4033400"/>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2831164" y="266146"/>
            <a:ext cx="9666363"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CÔNG NGHỆ SỬ DỤNG</a:t>
            </a:r>
          </a:p>
        </p:txBody>
      </p:sp>
      <p:sp>
        <p:nvSpPr>
          <p:cNvPr id="9" name="TextBox 9"/>
          <p:cNvSpPr txBox="1"/>
          <p:nvPr/>
        </p:nvSpPr>
        <p:spPr>
          <a:xfrm>
            <a:off x="3693933" y="1962327"/>
            <a:ext cx="15652544" cy="823302"/>
          </a:xfrm>
          <a:prstGeom prst="rect">
            <a:avLst/>
          </a:prstGeom>
        </p:spPr>
        <p:txBody>
          <a:bodyPr lIns="0" tIns="0" rIns="0" bIns="0" rtlCol="0" anchor="t">
            <a:spAutoFit/>
          </a:bodyPr>
          <a:lstStyle/>
          <a:p>
            <a:pPr algn="l">
              <a:lnSpc>
                <a:spcPts val="7000"/>
              </a:lnSpc>
              <a:spcBef>
                <a:spcPct val="0"/>
              </a:spcBef>
            </a:pPr>
            <a:r>
              <a:rPr lang="en-US" sz="5000" b="1" dirty="0">
                <a:solidFill>
                  <a:srgbClr val="3428BA"/>
                </a:solidFill>
                <a:latin typeface="Oswald" panose="00000500000000000000" pitchFamily="2" charset="0"/>
                <a:ea typeface="Canva Sans Bold"/>
                <a:cs typeface="Canva Sans Bold"/>
                <a:sym typeface="Canva Sans Bold"/>
              </a:rPr>
              <a:t>Docker</a:t>
            </a:r>
          </a:p>
        </p:txBody>
      </p:sp>
      <p:sp>
        <p:nvSpPr>
          <p:cNvPr id="10" name="TextBox 10"/>
          <p:cNvSpPr txBox="1"/>
          <p:nvPr/>
        </p:nvSpPr>
        <p:spPr>
          <a:xfrm>
            <a:off x="1440873" y="3035477"/>
            <a:ext cx="10936882" cy="6979988"/>
          </a:xfrm>
          <a:prstGeom prst="rect">
            <a:avLst/>
          </a:prstGeom>
        </p:spPr>
        <p:txBody>
          <a:bodyPr lIns="0" tIns="0" rIns="0" bIns="0" rtlCol="0" anchor="t">
            <a:spAutoFit/>
          </a:bodyPr>
          <a:lstStyle/>
          <a:p>
            <a:pPr algn="l">
              <a:lnSpc>
                <a:spcPts val="5498"/>
              </a:lnSpc>
            </a:pPr>
            <a:r>
              <a:rPr lang="vi-VN" sz="3436" spc="-68" dirty="0">
                <a:solidFill>
                  <a:srgbClr val="2600B1"/>
                </a:solidFill>
                <a:latin typeface="Oswald" panose="00000500000000000000" pitchFamily="2" charset="0"/>
                <a:ea typeface="Poppins"/>
                <a:cs typeface="Poppins"/>
                <a:sym typeface="Poppins"/>
              </a:rPr>
              <a:t>Docker là một công cụ quan trọng trong DevOps, giúp triển khai ứng dụng một cách nhất quán và tự động hóa dễ dàng hơn. </a:t>
            </a:r>
            <a:endParaRPr lang="en-US" sz="3436" spc="-68" dirty="0">
              <a:solidFill>
                <a:srgbClr val="2600B1"/>
              </a:solidFill>
              <a:latin typeface="Oswald" panose="00000500000000000000" pitchFamily="2" charset="0"/>
              <a:ea typeface="Poppins"/>
              <a:cs typeface="Poppins"/>
              <a:sym typeface="Poppins"/>
            </a:endParaRPr>
          </a:p>
          <a:p>
            <a:pPr algn="l">
              <a:lnSpc>
                <a:spcPts val="5498"/>
              </a:lnSpc>
            </a:pPr>
            <a:endParaRPr lang="en-US" sz="3436" spc="-68" dirty="0">
              <a:solidFill>
                <a:srgbClr val="2600B1"/>
              </a:solidFill>
              <a:latin typeface="Oswald" panose="00000500000000000000" pitchFamily="2" charset="0"/>
              <a:ea typeface="Poppins"/>
              <a:cs typeface="Poppins"/>
              <a:sym typeface="Poppins"/>
            </a:endParaRPr>
          </a:p>
          <a:p>
            <a:pPr>
              <a:lnSpc>
                <a:spcPts val="5498"/>
              </a:lnSpc>
            </a:pPr>
            <a:r>
              <a:rPr lang="en-US" sz="3436" spc="-68" dirty="0">
                <a:solidFill>
                  <a:srgbClr val="2600B1"/>
                </a:solidFill>
                <a:latin typeface="Oswald" panose="00000500000000000000" pitchFamily="2" charset="0"/>
                <a:ea typeface="Poppins"/>
                <a:cs typeface="Poppins"/>
                <a:sym typeface="Poppins"/>
              </a:rPr>
              <a:t> Khi deploy website, Docker </a:t>
            </a:r>
            <a:r>
              <a:rPr lang="en-US" sz="3436" spc="-68" dirty="0" err="1">
                <a:solidFill>
                  <a:srgbClr val="2600B1"/>
                </a:solidFill>
                <a:latin typeface="Oswald" panose="00000500000000000000" pitchFamily="2" charset="0"/>
                <a:ea typeface="Poppins"/>
                <a:cs typeface="Poppins"/>
                <a:sym typeface="Poppins"/>
              </a:rPr>
              <a:t>cho</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phép</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đóng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gói</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ứng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dụng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vào</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các</a:t>
            </a:r>
            <a:r>
              <a:rPr lang="en-US" sz="3436" spc="-68" dirty="0">
                <a:solidFill>
                  <a:srgbClr val="2600B1"/>
                </a:solidFill>
                <a:latin typeface="Oswald" panose="00000500000000000000" pitchFamily="2" charset="0"/>
                <a:ea typeface="Poppins"/>
                <a:cs typeface="Poppins"/>
                <a:sym typeface="Poppins"/>
              </a:rPr>
              <a:t> container </a:t>
            </a:r>
            <a:r>
              <a:rPr lang="en-US" sz="3436" spc="-68" dirty="0" err="1">
                <a:solidFill>
                  <a:srgbClr val="2600B1"/>
                </a:solidFill>
                <a:latin typeface="Oswald" panose="00000500000000000000" pitchFamily="2" charset="0"/>
                <a:ea typeface="Poppins"/>
                <a:cs typeface="Poppins"/>
                <a:sym typeface="Poppins"/>
              </a:rPr>
              <a:t>độc</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lập</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giúp</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đơn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giản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hóa</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quá</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trình</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phát</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triển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kiểm</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thử</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và</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triển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khai</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đồng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thời</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dễ</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dàng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quản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lý</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mở</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rộng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trên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nền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tảng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đám</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mây</a:t>
            </a:r>
            <a:r>
              <a:rPr lang="en-US" sz="3436" spc="-68" dirty="0">
                <a:solidFill>
                  <a:srgbClr val="2600B1"/>
                </a:solidFill>
                <a:latin typeface="Oswald" panose="00000500000000000000" pitchFamily="2" charset="0"/>
                <a:ea typeface="Poppins"/>
                <a:cs typeface="Poppins"/>
                <a:sym typeface="Poppins"/>
              </a:rPr>
              <a:t> AWS. </a:t>
            </a:r>
          </a:p>
          <a:p>
            <a:pPr algn="l">
              <a:lnSpc>
                <a:spcPts val="5498"/>
              </a:lnSpc>
            </a:pPr>
            <a:endParaRPr lang="en-US" sz="3436" spc="-68" dirty="0">
              <a:solidFill>
                <a:srgbClr val="2600B1"/>
              </a:solidFill>
              <a:latin typeface="Oswald" panose="00000500000000000000" pitchFamily="2" charset="0"/>
              <a:ea typeface="Poppins"/>
              <a:cs typeface="Poppins"/>
              <a:sym typeface="Poppins"/>
            </a:endParaRPr>
          </a:p>
          <a:p>
            <a:pPr algn="l">
              <a:lnSpc>
                <a:spcPts val="5498"/>
              </a:lnSpc>
            </a:pPr>
            <a:endParaRPr lang="en-US" sz="3436" spc="-68" dirty="0">
              <a:solidFill>
                <a:srgbClr val="2600B1"/>
              </a:solidFill>
              <a:latin typeface="Oswald" panose="00000500000000000000" pitchFamily="2" charset="0"/>
              <a:ea typeface="Poppins"/>
              <a:cs typeface="Poppins"/>
              <a:sym typeface="Poppins"/>
            </a:endParaRPr>
          </a:p>
          <a:p>
            <a:pPr algn="l">
              <a:lnSpc>
                <a:spcPts val="5498"/>
              </a:lnSpc>
            </a:pPr>
            <a:endParaRPr lang="en-US" sz="3436" spc="-68" dirty="0">
              <a:solidFill>
                <a:srgbClr val="2600B1"/>
              </a:solidFill>
              <a:latin typeface="Oswald" panose="00000500000000000000" pitchFamily="2" charset="0"/>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A5723B70-C3A3-967D-BF59-5EBD48AB051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CD053C8-3F3C-23BE-3B12-EF08F641B3BE}"/>
              </a:ext>
            </a:extLst>
          </p:cNvPr>
          <p:cNvPicPr>
            <a:picLocks noChangeAspect="1"/>
          </p:cNvPicPr>
          <p:nvPr/>
        </p:nvPicPr>
        <p:blipFill>
          <a:blip r:embed="rId3">
            <a:alphaModFix amt="79000"/>
          </a:blip>
          <a:srcRect/>
          <a:stretch>
            <a:fillRect/>
          </a:stretch>
        </p:blipFill>
        <p:spPr>
          <a:xfrm>
            <a:off x="1440873" y="241583"/>
            <a:ext cx="6032718" cy="2020960"/>
          </a:xfrm>
          <a:prstGeom prst="rect">
            <a:avLst/>
          </a:prstGeom>
        </p:spPr>
      </p:pic>
      <p:grpSp>
        <p:nvGrpSpPr>
          <p:cNvPr id="3" name="Group 3">
            <a:extLst>
              <a:ext uri="{FF2B5EF4-FFF2-40B4-BE49-F238E27FC236}">
                <a16:creationId xmlns:a16="http://schemas.microsoft.com/office/drawing/2014/main" id="{9DCA4587-8030-9D77-8B4B-FFF4554F2286}"/>
              </a:ext>
            </a:extLst>
          </p:cNvPr>
          <p:cNvGrpSpPr/>
          <p:nvPr/>
        </p:nvGrpSpPr>
        <p:grpSpPr>
          <a:xfrm>
            <a:off x="14268488" y="-276452"/>
            <a:ext cx="5077990" cy="5077990"/>
            <a:chOff x="0" y="0"/>
            <a:chExt cx="812800" cy="812800"/>
          </a:xfrm>
        </p:grpSpPr>
        <p:sp>
          <p:nvSpPr>
            <p:cNvPr id="4" name="Freeform 4">
              <a:extLst>
                <a:ext uri="{FF2B5EF4-FFF2-40B4-BE49-F238E27FC236}">
                  <a16:creationId xmlns:a16="http://schemas.microsoft.com/office/drawing/2014/main" id="{28B33DE1-F7C6-58E4-AE79-7ACBE4DB0B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C6BEC4DA-F268-700C-5B0D-2E4B7F6DAA9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0844A1CE-6533-8845-4A6F-57C3BB420D5C}"/>
              </a:ext>
            </a:extLst>
          </p:cNvPr>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4"/>
            <a:stretch>
              <a:fillRect l="-9" r="-9"/>
            </a:stretch>
          </a:blipFill>
        </p:spPr>
        <p:txBody>
          <a:bodyPr/>
          <a:lstStyle/>
          <a:p>
            <a:endParaRPr lang="en-US"/>
          </a:p>
        </p:txBody>
      </p:sp>
      <p:sp>
        <p:nvSpPr>
          <p:cNvPr id="8" name="TextBox 8">
            <a:extLst>
              <a:ext uri="{FF2B5EF4-FFF2-40B4-BE49-F238E27FC236}">
                <a16:creationId xmlns:a16="http://schemas.microsoft.com/office/drawing/2014/main" id="{6C005C0F-EE7F-0679-08B8-834DA6DCBDD2}"/>
              </a:ext>
            </a:extLst>
          </p:cNvPr>
          <p:cNvSpPr txBox="1"/>
          <p:nvPr/>
        </p:nvSpPr>
        <p:spPr>
          <a:xfrm>
            <a:off x="2831164" y="266146"/>
            <a:ext cx="9666363"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CÔNG CỤ THIẾT KẾ</a:t>
            </a:r>
          </a:p>
        </p:txBody>
      </p:sp>
      <p:sp>
        <p:nvSpPr>
          <p:cNvPr id="9" name="TextBox 9">
            <a:extLst>
              <a:ext uri="{FF2B5EF4-FFF2-40B4-BE49-F238E27FC236}">
                <a16:creationId xmlns:a16="http://schemas.microsoft.com/office/drawing/2014/main" id="{E387F44E-1FC1-20C8-EF73-962CBB714302}"/>
              </a:ext>
            </a:extLst>
          </p:cNvPr>
          <p:cNvSpPr txBox="1"/>
          <p:nvPr/>
        </p:nvSpPr>
        <p:spPr>
          <a:xfrm>
            <a:off x="3693933" y="1962327"/>
            <a:ext cx="15652544" cy="823302"/>
          </a:xfrm>
          <a:prstGeom prst="rect">
            <a:avLst/>
          </a:prstGeom>
        </p:spPr>
        <p:txBody>
          <a:bodyPr lIns="0" tIns="0" rIns="0" bIns="0" rtlCol="0" anchor="t">
            <a:spAutoFit/>
          </a:bodyPr>
          <a:lstStyle/>
          <a:p>
            <a:pPr algn="l">
              <a:lnSpc>
                <a:spcPts val="7000"/>
              </a:lnSpc>
              <a:spcBef>
                <a:spcPct val="0"/>
              </a:spcBef>
            </a:pPr>
            <a:r>
              <a:rPr lang="en-US" sz="5000" b="1" dirty="0">
                <a:solidFill>
                  <a:srgbClr val="3428BA"/>
                </a:solidFill>
                <a:latin typeface="Oswald" panose="00000500000000000000" pitchFamily="2" charset="0"/>
                <a:ea typeface="Canva Sans Bold"/>
                <a:cs typeface="Canva Sans Bold"/>
                <a:sym typeface="Canva Sans Bold"/>
              </a:rPr>
              <a:t>Figma</a:t>
            </a:r>
          </a:p>
        </p:txBody>
      </p:sp>
      <p:sp>
        <p:nvSpPr>
          <p:cNvPr id="10" name="TextBox 10">
            <a:extLst>
              <a:ext uri="{FF2B5EF4-FFF2-40B4-BE49-F238E27FC236}">
                <a16:creationId xmlns:a16="http://schemas.microsoft.com/office/drawing/2014/main" id="{F851DD06-EF5C-6802-20EF-F71AE46A0147}"/>
              </a:ext>
            </a:extLst>
          </p:cNvPr>
          <p:cNvSpPr txBox="1"/>
          <p:nvPr/>
        </p:nvSpPr>
        <p:spPr>
          <a:xfrm>
            <a:off x="1440873" y="3035477"/>
            <a:ext cx="10936882" cy="4663456"/>
          </a:xfrm>
          <a:prstGeom prst="rect">
            <a:avLst/>
          </a:prstGeom>
        </p:spPr>
        <p:txBody>
          <a:bodyPr lIns="0" tIns="0" rIns="0" bIns="0" rtlCol="0" anchor="t">
            <a:spAutoFit/>
          </a:bodyPr>
          <a:lstStyle/>
          <a:p>
            <a:pPr algn="l">
              <a:lnSpc>
                <a:spcPct val="150000"/>
              </a:lnSpc>
            </a:pPr>
            <a:r>
              <a:rPr lang="vi-VN" sz="3436" spc="-68" dirty="0">
                <a:solidFill>
                  <a:srgbClr val="2600B1"/>
                </a:solidFill>
                <a:latin typeface="Oswald" panose="00000500000000000000" pitchFamily="2" charset="0"/>
                <a:ea typeface="Poppins"/>
                <a:cs typeface="Poppins"/>
                <a:sym typeface="Poppins"/>
              </a:rPr>
              <a:t>Figma là một công cụ thiết kế giao diện người dùng (UI) và trải nghiệm người dùng (UX) phổ biến, hoạt động hoàn toàn trên nền tảng web. </a:t>
            </a:r>
            <a:endParaRPr lang="en-US" sz="3436" spc="-68" dirty="0">
              <a:solidFill>
                <a:srgbClr val="2600B1"/>
              </a:solidFill>
              <a:latin typeface="Oswald" panose="00000500000000000000" pitchFamily="2" charset="0"/>
              <a:ea typeface="Poppins"/>
              <a:cs typeface="Poppins"/>
              <a:sym typeface="Poppins"/>
            </a:endParaRPr>
          </a:p>
          <a:p>
            <a:pPr marL="457200" indent="-457200" algn="l">
              <a:lnSpc>
                <a:spcPct val="150000"/>
              </a:lnSpc>
              <a:buFont typeface="Arial" panose="020B0604020202020204" pitchFamily="34" charset="0"/>
              <a:buChar char="•"/>
            </a:pPr>
            <a:r>
              <a:rPr lang="vi-VN" sz="3436" spc="-68" dirty="0">
                <a:solidFill>
                  <a:srgbClr val="2600B1"/>
                </a:solidFill>
                <a:latin typeface="Oswald" panose="00000500000000000000" pitchFamily="2" charset="0"/>
                <a:ea typeface="Poppins"/>
                <a:cs typeface="Poppins"/>
                <a:sym typeface="Poppins"/>
              </a:rPr>
              <a:t>Thiết kế giao diện trực</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quan</a:t>
            </a:r>
            <a:endParaRPr lang="en-US" sz="3436" spc="-68" dirty="0">
              <a:solidFill>
                <a:srgbClr val="2600B1"/>
              </a:solidFill>
              <a:latin typeface="Oswald" panose="00000500000000000000" pitchFamily="2" charset="0"/>
              <a:ea typeface="Poppins"/>
              <a:cs typeface="Poppins"/>
              <a:sym typeface="Poppins"/>
            </a:endParaRPr>
          </a:p>
          <a:p>
            <a:pPr marL="457200" indent="-457200" algn="l">
              <a:lnSpc>
                <a:spcPct val="150000"/>
              </a:lnSpc>
              <a:buFont typeface="Arial" panose="020B0604020202020204" pitchFamily="34" charset="0"/>
              <a:buChar char="•"/>
            </a:pPr>
            <a:r>
              <a:rPr lang="en-US" sz="3436" spc="-68" dirty="0" err="1">
                <a:solidFill>
                  <a:srgbClr val="2600B1"/>
                </a:solidFill>
                <a:latin typeface="Oswald" panose="00000500000000000000" pitchFamily="2" charset="0"/>
                <a:ea typeface="Poppins"/>
                <a:cs typeface="Poppins"/>
                <a:sym typeface="Poppins"/>
              </a:rPr>
              <a:t>Cộng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tác</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thời</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gian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thực</a:t>
            </a:r>
            <a:endParaRPr lang="en-US" sz="3436" spc="-68" dirty="0">
              <a:solidFill>
                <a:srgbClr val="2600B1"/>
              </a:solidFill>
              <a:latin typeface="Oswald" panose="00000500000000000000" pitchFamily="2" charset="0"/>
              <a:ea typeface="Poppins"/>
              <a:cs typeface="Poppins"/>
              <a:sym typeface="Poppins"/>
            </a:endParaRPr>
          </a:p>
          <a:p>
            <a:pPr marL="457200" indent="-457200" algn="l">
              <a:lnSpc>
                <a:spcPct val="150000"/>
              </a:lnSpc>
              <a:buFont typeface="Arial" panose="020B0604020202020204" pitchFamily="34" charset="0"/>
              <a:buChar char="•"/>
            </a:pPr>
            <a:r>
              <a:rPr lang="vi-VN" sz="3436" spc="-68" dirty="0">
                <a:solidFill>
                  <a:srgbClr val="2600B1"/>
                </a:solidFill>
                <a:latin typeface="Oswald" panose="00000500000000000000" pitchFamily="2" charset="0"/>
                <a:ea typeface="Poppins"/>
                <a:cs typeface="Poppins"/>
                <a:sym typeface="Poppins"/>
              </a:rPr>
              <a:t>Quản lý thư viện thiết kế</a:t>
            </a:r>
            <a:endParaRPr lang="en-US" sz="3436" spc="-68" dirty="0">
              <a:solidFill>
                <a:srgbClr val="2600B1"/>
              </a:solidFill>
              <a:latin typeface="Oswald" panose="00000500000000000000" pitchFamily="2" charset="0"/>
              <a:ea typeface="Poppins"/>
              <a:cs typeface="Poppins"/>
              <a:sym typeface="Poppins"/>
            </a:endParaRPr>
          </a:p>
          <a:p>
            <a:pPr marL="457200" indent="-457200" algn="l">
              <a:lnSpc>
                <a:spcPct val="150000"/>
              </a:lnSpc>
              <a:buFont typeface="Arial" panose="020B0604020202020204" pitchFamily="34" charset="0"/>
              <a:buChar char="•"/>
            </a:pPr>
            <a:r>
              <a:rPr lang="en-US" sz="3436" spc="-68" dirty="0" err="1">
                <a:solidFill>
                  <a:srgbClr val="2600B1"/>
                </a:solidFill>
                <a:latin typeface="Oswald" panose="00000500000000000000" pitchFamily="2" charset="0"/>
                <a:ea typeface="Poppins"/>
                <a:cs typeface="Poppins"/>
                <a:sym typeface="Poppins"/>
              </a:rPr>
              <a:t>Tích</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hợp</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và</a:t>
            </a:r>
            <a:r>
              <a:rPr lang="en-US" sz="3436" spc="-68" dirty="0">
                <a:solidFill>
                  <a:srgbClr val="2600B1"/>
                </a:solidFill>
                <a:latin typeface="Oswald" panose="00000500000000000000" pitchFamily="2" charset="0"/>
                <a:ea typeface="Poppins"/>
                <a:cs typeface="Poppins"/>
                <a:sym typeface="Poppins"/>
              </a:rPr>
              <a:t> plugin</a:t>
            </a:r>
          </a:p>
        </p:txBody>
      </p:sp>
      <p:pic>
        <p:nvPicPr>
          <p:cNvPr id="2052" name="Picture 4" descr="Figma là gì? Khám phá tính năng tuyệt vời và cách sử dụng Figma">
            <a:extLst>
              <a:ext uri="{FF2B5EF4-FFF2-40B4-BE49-F238E27FC236}">
                <a16:creationId xmlns:a16="http://schemas.microsoft.com/office/drawing/2014/main" id="{8DC27DB6-32DA-2192-91B6-AD87D61D8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7527" y="2143528"/>
            <a:ext cx="5253411" cy="373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369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06347" y="5362913"/>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srcRect/>
          <a:stretch>
            <a:fillRect/>
          </a:stretch>
        </p:blipFill>
        <p:spPr>
          <a:xfrm>
            <a:off x="1355315" y="4303831"/>
            <a:ext cx="1098588" cy="1381871"/>
          </a:xfrm>
          <a:prstGeom prst="rect">
            <a:avLst/>
          </a:prstGeom>
        </p:spPr>
      </p:pic>
      <p:sp>
        <p:nvSpPr>
          <p:cNvPr id="5" name="TextBox 5"/>
          <p:cNvSpPr txBox="1"/>
          <p:nvPr/>
        </p:nvSpPr>
        <p:spPr>
          <a:xfrm>
            <a:off x="3254205" y="4141906"/>
            <a:ext cx="11779590"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ĐẶC TẢ CÁC CHỨC NĂNG</a:t>
            </a:r>
          </a:p>
        </p:txBody>
      </p:sp>
      <p:sp>
        <p:nvSpPr>
          <p:cNvPr id="6" name="Freeform 6"/>
          <p:cNvSpPr/>
          <p:nvPr/>
        </p:nvSpPr>
        <p:spPr>
          <a:xfrm>
            <a:off x="15024279" y="2246431"/>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 name="Picture 7"/>
          <p:cNvPicPr>
            <a:picLocks noChangeAspect="1"/>
          </p:cNvPicPr>
          <p:nvPr/>
        </p:nvPicPr>
        <p:blipFill>
          <a:blip r:embed="rId6"/>
          <a:srcRect/>
          <a:stretch>
            <a:fillRect/>
          </a:stretch>
        </p:blipFill>
        <p:spPr>
          <a:xfrm>
            <a:off x="15685338" y="5391660"/>
            <a:ext cx="1203221" cy="1513485"/>
          </a:xfrm>
          <a:prstGeom prst="rect">
            <a:avLst/>
          </a:prstGeom>
        </p:spPr>
      </p:pic>
      <p:sp>
        <p:nvSpPr>
          <p:cNvPr id="8" name="Freeform 8"/>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7955188" y="1716561"/>
            <a:ext cx="1755622" cy="1755622"/>
          </a:xfrm>
          <a:custGeom>
            <a:avLst/>
            <a:gdLst/>
            <a:ahLst/>
            <a:cxnLst/>
            <a:rect l="l" t="t" r="r" b="b"/>
            <a:pathLst>
              <a:path w="1755622" h="1755622">
                <a:moveTo>
                  <a:pt x="0" y="0"/>
                </a:moveTo>
                <a:lnTo>
                  <a:pt x="1755621" y="0"/>
                </a:lnTo>
                <a:lnTo>
                  <a:pt x="1755621" y="1755622"/>
                </a:lnTo>
                <a:lnTo>
                  <a:pt x="0" y="175562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0" name="TextBox 10"/>
          <p:cNvSpPr txBox="1"/>
          <p:nvPr/>
        </p:nvSpPr>
        <p:spPr>
          <a:xfrm>
            <a:off x="8133995" y="2023442"/>
            <a:ext cx="1398008" cy="1068306"/>
          </a:xfrm>
          <a:prstGeom prst="rect">
            <a:avLst/>
          </a:prstGeom>
        </p:spPr>
        <p:txBody>
          <a:bodyPr lIns="0" tIns="0" rIns="0" bIns="0" rtlCol="0" anchor="t">
            <a:spAutoFit/>
          </a:bodyPr>
          <a:lstStyle/>
          <a:p>
            <a:pPr marL="0" lvl="0" indent="0" algn="ctr">
              <a:lnSpc>
                <a:spcPts val="8773"/>
              </a:lnSpc>
              <a:spcBef>
                <a:spcPct val="0"/>
              </a:spcBef>
            </a:pPr>
            <a:r>
              <a:rPr lang="en-US" sz="6266">
                <a:solidFill>
                  <a:srgbClr val="FDFDFD"/>
                </a:solidFill>
                <a:latin typeface="Open Sans Extra Bold"/>
                <a:ea typeface="Open Sans Extra Bold"/>
                <a:cs typeface="Open Sans Extra Bold"/>
                <a:sym typeface="Open Sans Extra Bold"/>
              </a:rPr>
              <a:t>03</a:t>
            </a:r>
          </a:p>
        </p:txBody>
      </p:sp>
      <p:sp>
        <p:nvSpPr>
          <p:cNvPr id="11" name="Freeform 11"/>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11"/>
            <a:stretch>
              <a:fillRect l="-9" r="-9"/>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0457" y="5235049"/>
            <a:ext cx="4600091" cy="3044424"/>
          </a:xfrm>
          <a:custGeom>
            <a:avLst/>
            <a:gdLst/>
            <a:ahLst/>
            <a:cxnLst/>
            <a:rect l="l" t="t" r="r" b="b"/>
            <a:pathLst>
              <a:path w="4600091" h="3044424">
                <a:moveTo>
                  <a:pt x="0" y="0"/>
                </a:moveTo>
                <a:lnTo>
                  <a:pt x="4600091" y="0"/>
                </a:lnTo>
                <a:lnTo>
                  <a:pt x="4600091" y="3044424"/>
                </a:lnTo>
                <a:lnTo>
                  <a:pt x="0" y="3044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5" name="Picture 5"/>
          <p:cNvPicPr>
            <a:picLocks noChangeAspect="1"/>
          </p:cNvPicPr>
          <p:nvPr/>
        </p:nvPicPr>
        <p:blipFill>
          <a:blip r:embed="rId8"/>
          <a:srcRect/>
          <a:stretch>
            <a:fillRect/>
          </a:stretch>
        </p:blipFill>
        <p:spPr>
          <a:xfrm flipH="1">
            <a:off x="-764629" y="3390259"/>
            <a:ext cx="2604813" cy="1250310"/>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371153534"/>
              </p:ext>
            </p:extLst>
          </p:nvPr>
        </p:nvGraphicFramePr>
        <p:xfrm>
          <a:off x="5148538" y="2553764"/>
          <a:ext cx="12670725" cy="7258049"/>
        </p:xfrm>
        <a:graphic>
          <a:graphicData uri="http://schemas.openxmlformats.org/drawingml/2006/table">
            <a:tbl>
              <a:tblPr/>
              <a:tblGrid>
                <a:gridCol w="1520066">
                  <a:extLst>
                    <a:ext uri="{9D8B030D-6E8A-4147-A177-3AD203B41FA5}">
                      <a16:colId xmlns:a16="http://schemas.microsoft.com/office/drawing/2014/main" val="20000"/>
                    </a:ext>
                  </a:extLst>
                </a:gridCol>
                <a:gridCol w="3221097">
                  <a:extLst>
                    <a:ext uri="{9D8B030D-6E8A-4147-A177-3AD203B41FA5}">
                      <a16:colId xmlns:a16="http://schemas.microsoft.com/office/drawing/2014/main" val="20001"/>
                    </a:ext>
                  </a:extLst>
                </a:gridCol>
                <a:gridCol w="7929562">
                  <a:extLst>
                    <a:ext uri="{9D8B030D-6E8A-4147-A177-3AD203B41FA5}">
                      <a16:colId xmlns:a16="http://schemas.microsoft.com/office/drawing/2014/main" val="20002"/>
                    </a:ext>
                  </a:extLst>
                </a:gridCol>
              </a:tblGrid>
              <a:tr h="1857601">
                <a:tc>
                  <a:txBody>
                    <a:bodyPr/>
                    <a:lstStyle/>
                    <a:p>
                      <a:pPr algn="l">
                        <a:lnSpc>
                          <a:spcPts val="3343"/>
                        </a:lnSpc>
                        <a:defRPr/>
                      </a:pPr>
                      <a:endParaRPr lang="en-US" sz="1100" dirty="0">
                        <a:latin typeface="Oswald" panose="00000500000000000000" pitchFamily="2" charset="0"/>
                      </a:endParaRPr>
                    </a:p>
                    <a:p>
                      <a:pPr algn="l">
                        <a:lnSpc>
                          <a:spcPts val="3343"/>
                        </a:lnSpc>
                      </a:pPr>
                      <a:r>
                        <a:rPr lang="en-US" sz="2388" dirty="0">
                          <a:solidFill>
                            <a:srgbClr val="280EAD"/>
                          </a:solidFill>
                          <a:latin typeface="Oswald" panose="00000500000000000000" pitchFamily="2" charset="0"/>
                          <a:ea typeface="Poppins"/>
                          <a:cs typeface="Poppins"/>
                          <a:sym typeface="Poppins"/>
                        </a:rPr>
                        <a:t>  STT</a:t>
                      </a:r>
                    </a:p>
                    <a:p>
                      <a:pPr algn="l">
                        <a:lnSpc>
                          <a:spcPts val="3343"/>
                        </a:lnSpc>
                      </a:pPr>
                      <a:r>
                        <a:rPr lang="en-US" sz="2388" dirty="0">
                          <a:solidFill>
                            <a:srgbClr val="280EAD"/>
                          </a:solidFill>
                          <a:latin typeface="Oswald" panose="00000500000000000000" pitchFamily="2" charset="0"/>
                          <a:ea typeface="Poppins"/>
                          <a:cs typeface="Poppins"/>
                          <a:sym typeface="Poppin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43"/>
                        </a:lnSpc>
                        <a:defRPr/>
                      </a:pPr>
                      <a:endParaRPr lang="en-US" sz="1100" dirty="0">
                        <a:latin typeface="Oswald" panose="00000500000000000000" pitchFamily="2" charset="0"/>
                      </a:endParaRPr>
                    </a:p>
                    <a:p>
                      <a:pPr algn="l">
                        <a:lnSpc>
                          <a:spcPts val="3343"/>
                        </a:lnSpc>
                      </a:pP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Tên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tác</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nhân</a:t>
                      </a:r>
                      <a:endParaRPr lang="en-US" sz="2388" dirty="0">
                        <a:solidFill>
                          <a:srgbClr val="280EAD"/>
                        </a:solidFill>
                        <a:latin typeface="Oswald" panose="00000500000000000000" pitchFamily="2" charset="0"/>
                        <a:ea typeface="Poppins"/>
                        <a:cs typeface="Poppins"/>
                        <a:sym typeface="Poppins"/>
                      </a:endParaRPr>
                    </a:p>
                    <a:p>
                      <a:pPr algn="l">
                        <a:lnSpc>
                          <a:spcPts val="3343"/>
                        </a:lnSpc>
                      </a:pPr>
                      <a:r>
                        <a:rPr lang="en-US" sz="2388" dirty="0">
                          <a:solidFill>
                            <a:srgbClr val="280EAD"/>
                          </a:solidFill>
                          <a:latin typeface="Oswald" panose="00000500000000000000" pitchFamily="2" charset="0"/>
                          <a:ea typeface="Poppins"/>
                          <a:cs typeface="Poppins"/>
                          <a:sym typeface="Poppin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43"/>
                        </a:lnSpc>
                        <a:defRPr/>
                      </a:pPr>
                      <a:endParaRPr lang="en-US" sz="1100" dirty="0">
                        <a:latin typeface="Oswald" panose="00000500000000000000" pitchFamily="2" charset="0"/>
                      </a:endParaRPr>
                    </a:p>
                    <a:p>
                      <a:pPr algn="l">
                        <a:lnSpc>
                          <a:spcPts val="3343"/>
                        </a:lnSpc>
                      </a:pP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Chức</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năng</a:t>
                      </a:r>
                      <a:endParaRPr lang="en-US" sz="2388" dirty="0">
                        <a:solidFill>
                          <a:srgbClr val="280EAD"/>
                        </a:solidFill>
                        <a:latin typeface="Oswald" panose="00000500000000000000" pitchFamily="2" charset="0"/>
                        <a:ea typeface="Poppins"/>
                        <a:cs typeface="Poppins"/>
                        <a:sym typeface="Poppins"/>
                      </a:endParaRPr>
                    </a:p>
                    <a:p>
                      <a:pPr algn="l">
                        <a:lnSpc>
                          <a:spcPts val="3343"/>
                        </a:lnSpc>
                      </a:pPr>
                      <a:r>
                        <a:rPr lang="en-US" sz="2388" dirty="0">
                          <a:solidFill>
                            <a:srgbClr val="280EAD"/>
                          </a:solidFill>
                          <a:latin typeface="Oswald" panose="00000500000000000000" pitchFamily="2" charset="0"/>
                          <a:ea typeface="Poppins"/>
                          <a:cs typeface="Poppins"/>
                          <a:sym typeface="Poppin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00224">
                <a:tc>
                  <a:txBody>
                    <a:bodyPr/>
                    <a:lstStyle/>
                    <a:p>
                      <a:pPr algn="l">
                        <a:lnSpc>
                          <a:spcPts val="3343"/>
                        </a:lnSpc>
                        <a:defRPr/>
                      </a:pPr>
                      <a:endParaRPr lang="en-US" sz="1100">
                        <a:latin typeface="Oswald" panose="00000500000000000000" pitchFamily="2" charset="0"/>
                      </a:endParaRPr>
                    </a:p>
                    <a:p>
                      <a:pPr algn="l">
                        <a:lnSpc>
                          <a:spcPts val="3343"/>
                        </a:lnSpc>
                      </a:pPr>
                      <a:r>
                        <a:rPr lang="en-US" sz="2388">
                          <a:solidFill>
                            <a:srgbClr val="280EAD"/>
                          </a:solidFill>
                          <a:latin typeface="Oswald" panose="00000500000000000000" pitchFamily="2" charset="0"/>
                          <a:ea typeface="Poppins"/>
                          <a:cs typeface="Poppins"/>
                          <a:sym typeface="Poppins"/>
                        </a:rPr>
                        <a:t>  1</a:t>
                      </a:r>
                    </a:p>
                    <a:p>
                      <a:pPr algn="l">
                        <a:lnSpc>
                          <a:spcPts val="3343"/>
                        </a:lnSpc>
                      </a:pPr>
                      <a:r>
                        <a:rPr lang="en-US" sz="2388">
                          <a:solidFill>
                            <a:srgbClr val="280EAD"/>
                          </a:solidFill>
                          <a:latin typeface="Oswald" panose="00000500000000000000" pitchFamily="2" charset="0"/>
                          <a:ea typeface="Poppins"/>
                          <a:cs typeface="Poppins"/>
                          <a:sym typeface="Poppin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43"/>
                        </a:lnSpc>
                        <a:defRPr/>
                      </a:pPr>
                      <a:endParaRPr lang="en-US" sz="1100" dirty="0">
                        <a:latin typeface="Oswald" panose="00000500000000000000" pitchFamily="2" charset="0"/>
                      </a:endParaRPr>
                    </a:p>
                    <a:p>
                      <a:pPr algn="l">
                        <a:lnSpc>
                          <a:spcPts val="3343"/>
                        </a:lnSpc>
                      </a:pP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Người</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dùng</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thông</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thường</a:t>
                      </a:r>
                      <a:r>
                        <a:rPr lang="en-US" sz="2388" dirty="0">
                          <a:solidFill>
                            <a:srgbClr val="280EAD"/>
                          </a:solidFill>
                          <a:latin typeface="Oswald" panose="00000500000000000000" pitchFamily="2" charset="0"/>
                          <a:ea typeface="Poppins"/>
                          <a:cs typeface="Poppins"/>
                          <a:sym typeface="Poppins"/>
                        </a:rPr>
                        <a:t> (User)</a:t>
                      </a:r>
                    </a:p>
                    <a:p>
                      <a:pPr algn="l">
                        <a:lnSpc>
                          <a:spcPts val="3343"/>
                        </a:lnSpc>
                      </a:pPr>
                      <a:r>
                        <a:rPr lang="en-US" sz="2388" dirty="0">
                          <a:solidFill>
                            <a:srgbClr val="280EAD"/>
                          </a:solidFill>
                          <a:latin typeface="Oswald" panose="00000500000000000000" pitchFamily="2" charset="0"/>
                          <a:ea typeface="Poppins"/>
                          <a:cs typeface="Poppins"/>
                          <a:sym typeface="Poppin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43"/>
                        </a:lnSpc>
                        <a:defRPr/>
                      </a:pPr>
                      <a:endParaRPr lang="en-US" sz="1100" dirty="0">
                        <a:latin typeface="Oswald" panose="00000500000000000000" pitchFamily="2" charset="0"/>
                      </a:endParaRPr>
                    </a:p>
                    <a:p>
                      <a:pPr algn="l">
                        <a:lnSpc>
                          <a:spcPts val="3343"/>
                        </a:lnSpc>
                      </a:pP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Đăng</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ký</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Đăng</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nhập</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Tìm</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kiếm</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sản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phẩm</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Quản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lý</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giỏ</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hàng,Quản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lý</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thông</a:t>
                      </a:r>
                      <a:r>
                        <a:rPr lang="en-US" sz="2388" dirty="0">
                          <a:solidFill>
                            <a:srgbClr val="280EAD"/>
                          </a:solidFill>
                          <a:latin typeface="Oswald" panose="00000500000000000000" pitchFamily="2" charset="0"/>
                          <a:ea typeface="Poppins"/>
                          <a:cs typeface="Poppins"/>
                          <a:sym typeface="Poppins"/>
                        </a:rPr>
                        <a:t> tin </a:t>
                      </a:r>
                      <a:r>
                        <a:rPr lang="en-US" sz="2388" dirty="0" err="1">
                          <a:solidFill>
                            <a:srgbClr val="280EAD"/>
                          </a:solidFill>
                          <a:latin typeface="Oswald" panose="00000500000000000000" pitchFamily="2" charset="0"/>
                          <a:ea typeface="Poppins"/>
                          <a:cs typeface="Poppins"/>
                          <a:sym typeface="Poppins"/>
                        </a:rPr>
                        <a:t>cá</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nhân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Đặt</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hàng</a:t>
                      </a:r>
                      <a:r>
                        <a:rPr lang="en-US" sz="2388" dirty="0">
                          <a:solidFill>
                            <a:srgbClr val="280EAD"/>
                          </a:solidFill>
                          <a:latin typeface="Oswald" panose="00000500000000000000" pitchFamily="2" charset="0"/>
                          <a:ea typeface="Poppins"/>
                          <a:cs typeface="Poppins"/>
                          <a:sym typeface="Poppins"/>
                        </a:rPr>
                        <a:t>, Thanh </a:t>
                      </a:r>
                      <a:r>
                        <a:rPr lang="en-US" sz="2388" dirty="0" err="1">
                          <a:solidFill>
                            <a:srgbClr val="280EAD"/>
                          </a:solidFill>
                          <a:latin typeface="Oswald" panose="00000500000000000000" pitchFamily="2" charset="0"/>
                          <a:ea typeface="Poppins"/>
                          <a:cs typeface="Poppins"/>
                          <a:sym typeface="Poppins"/>
                        </a:rPr>
                        <a:t>toán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Quản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lý</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đơn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mua</a:t>
                      </a:r>
                      <a:endParaRPr lang="en-US" sz="2388" dirty="0">
                        <a:solidFill>
                          <a:srgbClr val="280EAD"/>
                        </a:solidFill>
                        <a:latin typeface="Oswald" panose="00000500000000000000" pitchFamily="2" charset="0"/>
                        <a:ea typeface="Poppins"/>
                        <a:cs typeface="Poppins"/>
                        <a:sym typeface="Poppins"/>
                      </a:endParaRPr>
                    </a:p>
                    <a:p>
                      <a:pPr algn="l">
                        <a:lnSpc>
                          <a:spcPts val="3343"/>
                        </a:lnSpc>
                      </a:pPr>
                      <a:r>
                        <a:rPr lang="en-US" sz="2388" dirty="0">
                          <a:solidFill>
                            <a:srgbClr val="280EAD"/>
                          </a:solidFill>
                          <a:latin typeface="Oswald" panose="00000500000000000000" pitchFamily="2" charset="0"/>
                          <a:ea typeface="Poppins"/>
                          <a:cs typeface="Poppins"/>
                          <a:sym typeface="Poppin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00224">
                <a:tc>
                  <a:txBody>
                    <a:bodyPr/>
                    <a:lstStyle/>
                    <a:p>
                      <a:pPr algn="l">
                        <a:lnSpc>
                          <a:spcPts val="3343"/>
                        </a:lnSpc>
                        <a:defRPr/>
                      </a:pPr>
                      <a:endParaRPr lang="en-US" sz="1100">
                        <a:latin typeface="Oswald" panose="00000500000000000000" pitchFamily="2" charset="0"/>
                      </a:endParaRPr>
                    </a:p>
                    <a:p>
                      <a:pPr algn="l">
                        <a:lnSpc>
                          <a:spcPts val="3343"/>
                        </a:lnSpc>
                      </a:pPr>
                      <a:r>
                        <a:rPr lang="en-US" sz="2388">
                          <a:solidFill>
                            <a:srgbClr val="280EAD"/>
                          </a:solidFill>
                          <a:latin typeface="Oswald" panose="00000500000000000000" pitchFamily="2" charset="0"/>
                          <a:ea typeface="Poppins"/>
                          <a:cs typeface="Poppins"/>
                          <a:sym typeface="Poppins"/>
                        </a:rPr>
                        <a:t>  2</a:t>
                      </a:r>
                    </a:p>
                    <a:p>
                      <a:pPr algn="l">
                        <a:lnSpc>
                          <a:spcPts val="3343"/>
                        </a:lnSpc>
                      </a:pPr>
                      <a:r>
                        <a:rPr lang="en-US" sz="2388">
                          <a:solidFill>
                            <a:srgbClr val="280EAD"/>
                          </a:solidFill>
                          <a:latin typeface="Oswald" panose="00000500000000000000" pitchFamily="2" charset="0"/>
                          <a:ea typeface="Poppins"/>
                          <a:cs typeface="Poppins"/>
                          <a:sym typeface="Poppin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43"/>
                        </a:lnSpc>
                        <a:defRPr/>
                      </a:pPr>
                      <a:endParaRPr lang="en-US" sz="1100">
                        <a:latin typeface="Oswald" panose="00000500000000000000" pitchFamily="2" charset="0"/>
                      </a:endParaRPr>
                    </a:p>
                    <a:p>
                      <a:pPr algn="l">
                        <a:lnSpc>
                          <a:spcPts val="3343"/>
                        </a:lnSpc>
                      </a:pPr>
                      <a:r>
                        <a:rPr lang="en-US" sz="2388">
                          <a:solidFill>
                            <a:srgbClr val="280EAD"/>
                          </a:solidFill>
                          <a:latin typeface="Oswald" panose="00000500000000000000" pitchFamily="2" charset="0"/>
                          <a:ea typeface="Poppins"/>
                          <a:cs typeface="Poppins"/>
                          <a:sym typeface="Poppins"/>
                        </a:rPr>
                        <a:t>  Người quản lý hệ thống ( Admin)</a:t>
                      </a:r>
                    </a:p>
                    <a:p>
                      <a:pPr algn="l">
                        <a:lnSpc>
                          <a:spcPts val="3343"/>
                        </a:lnSpc>
                      </a:pPr>
                      <a:r>
                        <a:rPr lang="en-US" sz="2388">
                          <a:solidFill>
                            <a:srgbClr val="280EAD"/>
                          </a:solidFill>
                          <a:latin typeface="Oswald" panose="00000500000000000000" pitchFamily="2" charset="0"/>
                          <a:ea typeface="Poppins"/>
                          <a:cs typeface="Poppins"/>
                          <a:sym typeface="Poppin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43"/>
                        </a:lnSpc>
                        <a:defRPr/>
                      </a:pPr>
                      <a:endParaRPr lang="en-US" sz="1100" dirty="0">
                        <a:latin typeface="Oswald" panose="00000500000000000000" pitchFamily="2" charset="0"/>
                      </a:endParaRPr>
                    </a:p>
                    <a:p>
                      <a:pPr algn="l">
                        <a:lnSpc>
                          <a:spcPts val="3343"/>
                        </a:lnSpc>
                      </a:pP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Quản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lý</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sản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phẩm</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quản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lý</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loại</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sản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phẩm</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quản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lý</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nhà</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cung</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cấp</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quản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lý</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mã</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giảm</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giá</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quản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lý</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khách</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hàng</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quản</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lý</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hóa</a:t>
                      </a:r>
                      <a:r>
                        <a:rPr lang="en-US" sz="2388" dirty="0">
                          <a:solidFill>
                            <a:srgbClr val="280EAD"/>
                          </a:solidFill>
                          <a:latin typeface="Oswald" panose="00000500000000000000" pitchFamily="2" charset="0"/>
                          <a:ea typeface="Poppins"/>
                          <a:cs typeface="Poppins"/>
                          <a:sym typeface="Poppins"/>
                        </a:rPr>
                        <a:t> </a:t>
                      </a:r>
                      <a:r>
                        <a:rPr lang="en-US" sz="2388" dirty="0" err="1">
                          <a:solidFill>
                            <a:srgbClr val="280EAD"/>
                          </a:solidFill>
                          <a:latin typeface="Oswald" panose="00000500000000000000" pitchFamily="2" charset="0"/>
                          <a:ea typeface="Poppins"/>
                          <a:cs typeface="Poppins"/>
                          <a:sym typeface="Poppins"/>
                        </a:rPr>
                        <a:t>đơn</a:t>
                      </a:r>
                      <a:r>
                        <a:rPr lang="en-US" sz="2388" dirty="0">
                          <a:solidFill>
                            <a:srgbClr val="280EAD"/>
                          </a:solidFill>
                          <a:latin typeface="Oswald" panose="00000500000000000000" pitchFamily="2" charset="0"/>
                          <a:ea typeface="Poppins"/>
                          <a:cs typeface="Poppins"/>
                          <a:sym typeface="Poppins"/>
                        </a:rPr>
                        <a:t>.</a:t>
                      </a:r>
                    </a:p>
                    <a:p>
                      <a:pPr algn="l">
                        <a:lnSpc>
                          <a:spcPts val="3343"/>
                        </a:lnSpc>
                      </a:pPr>
                      <a:r>
                        <a:rPr lang="en-US" sz="2388" dirty="0">
                          <a:solidFill>
                            <a:srgbClr val="280EAD"/>
                          </a:solidFill>
                          <a:latin typeface="Oswald" panose="00000500000000000000" pitchFamily="2" charset="0"/>
                          <a:ea typeface="Poppins"/>
                          <a:cs typeface="Poppins"/>
                          <a:sym typeface="Poppin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TextBox 7"/>
          <p:cNvSpPr txBox="1"/>
          <p:nvPr/>
        </p:nvSpPr>
        <p:spPr>
          <a:xfrm>
            <a:off x="4337055" y="886248"/>
            <a:ext cx="8843174" cy="1263932"/>
          </a:xfrm>
          <a:prstGeom prst="rect">
            <a:avLst/>
          </a:prstGeom>
        </p:spPr>
        <p:txBody>
          <a:bodyPr lIns="0" tIns="0" rIns="0" bIns="0" rtlCol="0" anchor="t">
            <a:spAutoFit/>
          </a:bodyPr>
          <a:lstStyle/>
          <a:p>
            <a:pPr algn="l">
              <a:lnSpc>
                <a:spcPts val="9894"/>
              </a:lnSpc>
            </a:pPr>
            <a:r>
              <a:rPr lang="en-US" sz="8913" dirty="0">
                <a:solidFill>
                  <a:srgbClr val="3428BA"/>
                </a:solidFill>
                <a:latin typeface="Oswald" panose="00000500000000000000" pitchFamily="2" charset="0"/>
                <a:ea typeface="Anton"/>
                <a:cs typeface="Anton"/>
                <a:sym typeface="Anton"/>
              </a:rPr>
              <a:t>TÁC NHÂN HỆ THỐNG</a:t>
            </a:r>
          </a:p>
        </p:txBody>
      </p:sp>
      <p:sp>
        <p:nvSpPr>
          <p:cNvPr id="8" name="Freeform 8"/>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9"/>
            <a:stretch>
              <a:fillRect l="-9" r="-9"/>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10337778" y="2806334"/>
            <a:ext cx="6468461" cy="7252256"/>
          </a:xfrm>
          <a:custGeom>
            <a:avLst/>
            <a:gdLst/>
            <a:ahLst/>
            <a:cxnLst/>
            <a:rect l="l" t="t" r="r" b="b"/>
            <a:pathLst>
              <a:path w="6468461" h="7252256">
                <a:moveTo>
                  <a:pt x="0" y="0"/>
                </a:moveTo>
                <a:lnTo>
                  <a:pt x="6468461" y="0"/>
                </a:lnTo>
                <a:lnTo>
                  <a:pt x="6468461" y="7252255"/>
                </a:lnTo>
                <a:lnTo>
                  <a:pt x="0" y="7252255"/>
                </a:lnTo>
                <a:lnTo>
                  <a:pt x="0" y="0"/>
                </a:lnTo>
                <a:close/>
              </a:path>
            </a:pathLst>
          </a:custGeom>
          <a:blipFill>
            <a:blip r:embed="rId7"/>
            <a:stretch>
              <a:fillRect/>
            </a:stretch>
          </a:blipFill>
        </p:spPr>
        <p:txBody>
          <a:bodyPr/>
          <a:lstStyle/>
          <a:p>
            <a:endParaRPr lang="en-US"/>
          </a:p>
        </p:txBody>
      </p:sp>
      <p:sp>
        <p:nvSpPr>
          <p:cNvPr id="6" name="Freeform 6"/>
          <p:cNvSpPr/>
          <p:nvPr/>
        </p:nvSpPr>
        <p:spPr>
          <a:xfrm>
            <a:off x="1888182" y="2838184"/>
            <a:ext cx="6440052" cy="7220405"/>
          </a:xfrm>
          <a:custGeom>
            <a:avLst/>
            <a:gdLst/>
            <a:ahLst/>
            <a:cxnLst/>
            <a:rect l="l" t="t" r="r" b="b"/>
            <a:pathLst>
              <a:path w="6440052" h="7220405">
                <a:moveTo>
                  <a:pt x="0" y="0"/>
                </a:moveTo>
                <a:lnTo>
                  <a:pt x="6440052" y="0"/>
                </a:lnTo>
                <a:lnTo>
                  <a:pt x="6440052" y="7220405"/>
                </a:lnTo>
                <a:lnTo>
                  <a:pt x="0" y="7220405"/>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a:solidFill>
                  <a:srgbClr val="3428BA"/>
                </a:solidFill>
                <a:latin typeface="Anton"/>
                <a:ea typeface="Anton"/>
                <a:cs typeface="Anton"/>
                <a:sym typeface="Anton"/>
              </a:rPr>
              <a:t>SƠ ĐỒ USECASE</a:t>
            </a:r>
          </a:p>
        </p:txBody>
      </p:sp>
      <p:sp>
        <p:nvSpPr>
          <p:cNvPr id="8" name="TextBox 8"/>
          <p:cNvSpPr txBox="1"/>
          <p:nvPr/>
        </p:nvSpPr>
        <p:spPr>
          <a:xfrm>
            <a:off x="1859212" y="1642207"/>
            <a:ext cx="8478566" cy="811376"/>
          </a:xfrm>
          <a:prstGeom prst="rect">
            <a:avLst/>
          </a:prstGeom>
        </p:spPr>
        <p:txBody>
          <a:bodyPr lIns="0" tIns="0" rIns="0" bIns="0" rtlCol="0" anchor="t">
            <a:spAutoFit/>
          </a:bodyPr>
          <a:lstStyle/>
          <a:p>
            <a:pPr algn="l">
              <a:lnSpc>
                <a:spcPts val="7500"/>
              </a:lnSpc>
            </a:pPr>
            <a:r>
              <a:rPr lang="en-US" sz="3000" spc="-60" dirty="0" err="1">
                <a:solidFill>
                  <a:srgbClr val="2600B1"/>
                </a:solidFill>
                <a:latin typeface="Oswald" panose="00000500000000000000" pitchFamily="2" charset="0"/>
                <a:ea typeface="Poppins"/>
                <a:cs typeface="Poppins"/>
                <a:sym typeface="Poppins"/>
              </a:rPr>
              <a:t>Sơ</a:t>
            </a:r>
            <a:r>
              <a:rPr lang="en-US" sz="3000" spc="-60" dirty="0">
                <a:solidFill>
                  <a:srgbClr val="2600B1"/>
                </a:solidFill>
                <a:latin typeface="Oswald" panose="00000500000000000000" pitchFamily="2" charset="0"/>
                <a:ea typeface="Poppins"/>
                <a:cs typeface="Poppins"/>
                <a:sym typeface="Poppins"/>
              </a:rPr>
              <a:t> </a:t>
            </a:r>
            <a:r>
              <a:rPr lang="en-US" sz="3000" spc="-60" dirty="0" err="1">
                <a:solidFill>
                  <a:srgbClr val="2600B1"/>
                </a:solidFill>
                <a:latin typeface="Oswald" panose="00000500000000000000" pitchFamily="2" charset="0"/>
                <a:ea typeface="Poppins"/>
                <a:cs typeface="Poppins"/>
                <a:sym typeface="Poppins"/>
              </a:rPr>
              <a:t>đồ</a:t>
            </a:r>
            <a:r>
              <a:rPr lang="en-US" sz="3000" spc="-60" dirty="0">
                <a:solidFill>
                  <a:srgbClr val="2600B1"/>
                </a:solidFill>
                <a:latin typeface="Oswald" panose="00000500000000000000" pitchFamily="2" charset="0"/>
                <a:ea typeface="Poppins"/>
                <a:cs typeface="Poppins"/>
                <a:sym typeface="Poppins"/>
              </a:rPr>
              <a:t> </a:t>
            </a:r>
            <a:r>
              <a:rPr lang="en-US" sz="3000" spc="-60" dirty="0" err="1">
                <a:solidFill>
                  <a:srgbClr val="2600B1"/>
                </a:solidFill>
                <a:latin typeface="Oswald" panose="00000500000000000000" pitchFamily="2" charset="0"/>
                <a:ea typeface="Poppins"/>
                <a:cs typeface="Poppins"/>
                <a:sym typeface="Poppins"/>
              </a:rPr>
              <a:t>usecase</a:t>
            </a:r>
            <a:r>
              <a:rPr lang="en-US" sz="3000" spc="-60" dirty="0">
                <a:solidFill>
                  <a:srgbClr val="2600B1"/>
                </a:solidFill>
                <a:latin typeface="Oswald" panose="00000500000000000000" pitchFamily="2" charset="0"/>
                <a:ea typeface="Poppins"/>
                <a:cs typeface="Poppins"/>
                <a:sym typeface="Poppins"/>
              </a:rPr>
              <a:t> </a:t>
            </a:r>
            <a:r>
              <a:rPr lang="en-US" sz="3000" spc="-60" dirty="0" err="1">
                <a:solidFill>
                  <a:srgbClr val="2600B1"/>
                </a:solidFill>
                <a:latin typeface="Oswald" panose="00000500000000000000" pitchFamily="2" charset="0"/>
                <a:ea typeface="Poppins"/>
                <a:cs typeface="Poppins"/>
                <a:sym typeface="Poppins"/>
              </a:rPr>
              <a:t>người</a:t>
            </a:r>
            <a:r>
              <a:rPr lang="en-US" sz="3000" spc="-60" dirty="0">
                <a:solidFill>
                  <a:srgbClr val="2600B1"/>
                </a:solidFill>
                <a:latin typeface="Oswald" panose="00000500000000000000" pitchFamily="2" charset="0"/>
                <a:ea typeface="Poppins"/>
                <a:cs typeface="Poppins"/>
                <a:sym typeface="Poppins"/>
              </a:rPr>
              <a:t> </a:t>
            </a:r>
            <a:r>
              <a:rPr lang="en-US" sz="3000" spc="-60" dirty="0" err="1">
                <a:solidFill>
                  <a:srgbClr val="2600B1"/>
                </a:solidFill>
                <a:latin typeface="Oswald" panose="00000500000000000000" pitchFamily="2" charset="0"/>
                <a:ea typeface="Poppins"/>
                <a:cs typeface="Poppins"/>
                <a:sym typeface="Poppins"/>
              </a:rPr>
              <a:t>dùng</a:t>
            </a:r>
            <a:r>
              <a:rPr lang="en-US" sz="3000" spc="-60" dirty="0">
                <a:solidFill>
                  <a:srgbClr val="2600B1"/>
                </a:solidFill>
                <a:latin typeface="Oswald" panose="00000500000000000000" pitchFamily="2" charset="0"/>
                <a:ea typeface="Poppins"/>
                <a:cs typeface="Poppins"/>
                <a:sym typeface="Poppins"/>
              </a:rPr>
              <a:t> (User)</a:t>
            </a:r>
          </a:p>
        </p:txBody>
      </p:sp>
      <p:sp>
        <p:nvSpPr>
          <p:cNvPr id="9" name="TextBox 9"/>
          <p:cNvSpPr txBox="1"/>
          <p:nvPr/>
        </p:nvSpPr>
        <p:spPr>
          <a:xfrm>
            <a:off x="10337778" y="1626281"/>
            <a:ext cx="9170321" cy="811376"/>
          </a:xfrm>
          <a:prstGeom prst="rect">
            <a:avLst/>
          </a:prstGeom>
        </p:spPr>
        <p:txBody>
          <a:bodyPr lIns="0" tIns="0" rIns="0" bIns="0" rtlCol="0" anchor="t">
            <a:spAutoFit/>
          </a:bodyPr>
          <a:lstStyle/>
          <a:p>
            <a:pPr algn="l">
              <a:lnSpc>
                <a:spcPts val="7500"/>
              </a:lnSpc>
            </a:pPr>
            <a:r>
              <a:rPr lang="en-US" sz="3000" spc="-60">
                <a:solidFill>
                  <a:srgbClr val="2600B1"/>
                </a:solidFill>
                <a:latin typeface="Oswald" panose="00000500000000000000" pitchFamily="2" charset="0"/>
                <a:ea typeface="Poppins"/>
                <a:cs typeface="Poppins"/>
                <a:sym typeface="Poppins"/>
              </a:rPr>
              <a:t>Sơ đồ usecase người quản trị (Admin)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665434" y="3201425"/>
            <a:ext cx="8648655" cy="4782338"/>
          </a:xfrm>
          <a:custGeom>
            <a:avLst/>
            <a:gdLst/>
            <a:ahLst/>
            <a:cxnLst/>
            <a:rect l="l" t="t" r="r" b="b"/>
            <a:pathLst>
              <a:path w="8648655" h="4782338">
                <a:moveTo>
                  <a:pt x="0" y="0"/>
                </a:moveTo>
                <a:lnTo>
                  <a:pt x="8648655" y="0"/>
                </a:lnTo>
                <a:lnTo>
                  <a:pt x="8648655" y="4782338"/>
                </a:lnTo>
                <a:lnTo>
                  <a:pt x="0" y="4782338"/>
                </a:lnTo>
                <a:lnTo>
                  <a:pt x="0" y="0"/>
                </a:lnTo>
                <a:close/>
              </a:path>
            </a:pathLst>
          </a:custGeom>
          <a:blipFill>
            <a:blip r:embed="rId7"/>
            <a:stretch>
              <a:fillRect/>
            </a:stretch>
          </a:blipFill>
        </p:spPr>
        <p:txBody>
          <a:bodyPr/>
          <a:lstStyle/>
          <a:p>
            <a:endParaRPr lang="en-US"/>
          </a:p>
        </p:txBody>
      </p:sp>
      <p:sp>
        <p:nvSpPr>
          <p:cNvPr id="6" name="Freeform 6"/>
          <p:cNvSpPr/>
          <p:nvPr/>
        </p:nvSpPr>
        <p:spPr>
          <a:xfrm>
            <a:off x="9590294" y="3116858"/>
            <a:ext cx="7820554" cy="4981660"/>
          </a:xfrm>
          <a:custGeom>
            <a:avLst/>
            <a:gdLst/>
            <a:ahLst/>
            <a:cxnLst/>
            <a:rect l="l" t="t" r="r" b="b"/>
            <a:pathLst>
              <a:path w="7820554" h="4981660">
                <a:moveTo>
                  <a:pt x="0" y="0"/>
                </a:moveTo>
                <a:lnTo>
                  <a:pt x="7820553" y="0"/>
                </a:lnTo>
                <a:lnTo>
                  <a:pt x="7820553" y="4981660"/>
                </a:lnTo>
                <a:lnTo>
                  <a:pt x="0" y="4981660"/>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dirty="0" err="1">
                <a:solidFill>
                  <a:srgbClr val="3428BA"/>
                </a:solidFill>
                <a:latin typeface="Oswald" panose="00000500000000000000" pitchFamily="2" charset="0"/>
                <a:ea typeface="Anton"/>
                <a:cs typeface="Anton"/>
                <a:sym typeface="Anton"/>
              </a:rPr>
              <a:t>Thiết</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kế</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giao</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diện</a:t>
            </a:r>
            <a:endParaRPr lang="en-US" sz="8913" dirty="0">
              <a:solidFill>
                <a:srgbClr val="3428BA"/>
              </a:solidFill>
              <a:latin typeface="Oswald" panose="00000500000000000000" pitchFamily="2" charset="0"/>
              <a:ea typeface="Anton"/>
              <a:cs typeface="Anton"/>
              <a:sym typeface="Anton"/>
            </a:endParaRPr>
          </a:p>
        </p:txBody>
      </p:sp>
      <p:sp>
        <p:nvSpPr>
          <p:cNvPr id="8" name="TextBox 8"/>
          <p:cNvSpPr txBox="1"/>
          <p:nvPr/>
        </p:nvSpPr>
        <p:spPr>
          <a:xfrm>
            <a:off x="665434" y="1418318"/>
            <a:ext cx="8478566" cy="1081771"/>
          </a:xfrm>
          <a:prstGeom prst="rect">
            <a:avLst/>
          </a:prstGeom>
        </p:spPr>
        <p:txBody>
          <a:bodyPr lIns="0" tIns="0" rIns="0" bIns="0" rtlCol="0" anchor="t">
            <a:spAutoFit/>
          </a:bodyPr>
          <a:lstStyle/>
          <a:p>
            <a:pPr algn="l">
              <a:lnSpc>
                <a:spcPts val="9999"/>
              </a:lnSpc>
            </a:pPr>
            <a:r>
              <a:rPr lang="en-US" sz="3999" spc="-79" dirty="0">
                <a:solidFill>
                  <a:srgbClr val="2600B1"/>
                </a:solidFill>
                <a:latin typeface="Oswald" panose="00000500000000000000" pitchFamily="2" charset="0"/>
                <a:ea typeface="Poppins"/>
                <a:cs typeface="Poppins"/>
                <a:sym typeface="Poppins"/>
              </a:rPr>
              <a:t>Giao </a:t>
            </a:r>
            <a:r>
              <a:rPr lang="en-US" sz="3999" spc="-79" dirty="0" err="1">
                <a:solidFill>
                  <a:srgbClr val="2600B1"/>
                </a:solidFill>
                <a:latin typeface="Oswald" panose="00000500000000000000" pitchFamily="2" charset="0"/>
                <a:ea typeface="Poppins"/>
                <a:cs typeface="Poppins"/>
                <a:sym typeface="Poppins"/>
              </a:rPr>
              <a:t>diện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Tìm</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kiếm</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sản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phẩm</a:t>
            </a:r>
            <a:endParaRPr lang="en-US" sz="3999" spc="-79" dirty="0">
              <a:solidFill>
                <a:srgbClr val="2600B1"/>
              </a:solidFill>
              <a:latin typeface="Oswald" panose="00000500000000000000" pitchFamily="2" charset="0"/>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537969" y="3210467"/>
            <a:ext cx="8519182" cy="4235728"/>
          </a:xfrm>
          <a:custGeom>
            <a:avLst/>
            <a:gdLst/>
            <a:ahLst/>
            <a:cxnLst/>
            <a:rect l="l" t="t" r="r" b="b"/>
            <a:pathLst>
              <a:path w="8519182" h="4235728">
                <a:moveTo>
                  <a:pt x="0" y="0"/>
                </a:moveTo>
                <a:lnTo>
                  <a:pt x="8519182" y="0"/>
                </a:lnTo>
                <a:lnTo>
                  <a:pt x="8519182" y="4235728"/>
                </a:lnTo>
                <a:lnTo>
                  <a:pt x="0" y="4235728"/>
                </a:lnTo>
                <a:lnTo>
                  <a:pt x="0" y="0"/>
                </a:lnTo>
                <a:close/>
              </a:path>
            </a:pathLst>
          </a:custGeom>
          <a:blipFill>
            <a:blip r:embed="rId7"/>
            <a:stretch>
              <a:fillRect/>
            </a:stretch>
          </a:blipFill>
        </p:spPr>
        <p:txBody>
          <a:bodyPr/>
          <a:lstStyle/>
          <a:p>
            <a:endParaRPr lang="en-US"/>
          </a:p>
        </p:txBody>
      </p:sp>
      <p:sp>
        <p:nvSpPr>
          <p:cNvPr id="6" name="Freeform 6"/>
          <p:cNvSpPr/>
          <p:nvPr/>
        </p:nvSpPr>
        <p:spPr>
          <a:xfrm>
            <a:off x="9144000" y="3210467"/>
            <a:ext cx="8816500" cy="4235728"/>
          </a:xfrm>
          <a:custGeom>
            <a:avLst/>
            <a:gdLst/>
            <a:ahLst/>
            <a:cxnLst/>
            <a:rect l="l" t="t" r="r" b="b"/>
            <a:pathLst>
              <a:path w="8816500" h="4235728">
                <a:moveTo>
                  <a:pt x="0" y="0"/>
                </a:moveTo>
                <a:lnTo>
                  <a:pt x="8816500" y="0"/>
                </a:lnTo>
                <a:lnTo>
                  <a:pt x="8816500" y="4235728"/>
                </a:lnTo>
                <a:lnTo>
                  <a:pt x="0" y="4235728"/>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665434" y="1418318"/>
            <a:ext cx="9119684" cy="1081771"/>
          </a:xfrm>
          <a:prstGeom prst="rect">
            <a:avLst/>
          </a:prstGeom>
        </p:spPr>
        <p:txBody>
          <a:bodyPr lIns="0" tIns="0" rIns="0" bIns="0" rtlCol="0" anchor="t">
            <a:spAutoFit/>
          </a:bodyPr>
          <a:lstStyle/>
          <a:p>
            <a:pPr algn="l">
              <a:lnSpc>
                <a:spcPts val="9999"/>
              </a:lnSpc>
            </a:pPr>
            <a:r>
              <a:rPr lang="en-US" sz="3999" spc="-79" dirty="0">
                <a:solidFill>
                  <a:srgbClr val="2600B1"/>
                </a:solidFill>
                <a:latin typeface="Oswald" panose="00000500000000000000" pitchFamily="2" charset="0"/>
                <a:ea typeface="Poppins"/>
                <a:cs typeface="Poppins"/>
                <a:sym typeface="Poppins"/>
              </a:rPr>
              <a:t>Giao </a:t>
            </a:r>
            <a:r>
              <a:rPr lang="en-US" sz="3999" spc="-79" dirty="0" err="1">
                <a:solidFill>
                  <a:srgbClr val="2600B1"/>
                </a:solidFill>
                <a:latin typeface="Oswald" panose="00000500000000000000" pitchFamily="2" charset="0"/>
                <a:ea typeface="Poppins"/>
                <a:cs typeface="Poppins"/>
                <a:sym typeface="Poppins"/>
              </a:rPr>
              <a:t>diện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Quản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lý</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thông</a:t>
            </a:r>
            <a:r>
              <a:rPr lang="en-US" sz="3999" spc="-79" dirty="0">
                <a:solidFill>
                  <a:srgbClr val="2600B1"/>
                </a:solidFill>
                <a:latin typeface="Oswald" panose="00000500000000000000" pitchFamily="2" charset="0"/>
                <a:ea typeface="Poppins"/>
                <a:cs typeface="Poppins"/>
                <a:sym typeface="Poppins"/>
              </a:rPr>
              <a:t> tin </a:t>
            </a:r>
            <a:r>
              <a:rPr lang="en-US" sz="3999" spc="-79" dirty="0" err="1">
                <a:solidFill>
                  <a:srgbClr val="2600B1"/>
                </a:solidFill>
                <a:latin typeface="Oswald" panose="00000500000000000000" pitchFamily="2" charset="0"/>
                <a:ea typeface="Poppins"/>
                <a:cs typeface="Poppins"/>
                <a:sym typeface="Poppins"/>
              </a:rPr>
              <a:t>cá</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nhân</a:t>
            </a:r>
            <a:endParaRPr lang="en-US" sz="3999" spc="-79" dirty="0">
              <a:solidFill>
                <a:srgbClr val="2600B1"/>
              </a:solidFill>
              <a:latin typeface="Oswald" panose="00000500000000000000" pitchFamily="2" charset="0"/>
              <a:ea typeface="Poppins"/>
              <a:cs typeface="Poppins"/>
              <a:sym typeface="Poppins"/>
            </a:endParaRPr>
          </a:p>
        </p:txBody>
      </p:sp>
      <p:sp>
        <p:nvSpPr>
          <p:cNvPr id="9" name="TextBox 7">
            <a:extLst>
              <a:ext uri="{FF2B5EF4-FFF2-40B4-BE49-F238E27FC236}">
                <a16:creationId xmlns:a16="http://schemas.microsoft.com/office/drawing/2014/main" id="{288EB6E3-7476-0A97-EFC7-84EAD9CB3711}"/>
              </a:ext>
            </a:extLst>
          </p:cNvPr>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dirty="0" err="1">
                <a:solidFill>
                  <a:srgbClr val="3428BA"/>
                </a:solidFill>
                <a:latin typeface="Oswald" panose="00000500000000000000" pitchFamily="2" charset="0"/>
                <a:ea typeface="Anton"/>
                <a:cs typeface="Anton"/>
                <a:sym typeface="Anton"/>
              </a:rPr>
              <a:t>Thiết</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kế</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giao</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diện</a:t>
            </a:r>
            <a:endParaRPr lang="en-US" sz="8913" dirty="0">
              <a:solidFill>
                <a:srgbClr val="3428BA"/>
              </a:solidFill>
              <a:latin typeface="Oswald" panose="00000500000000000000" pitchFamily="2" charset="0"/>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349580" y="3319293"/>
            <a:ext cx="8488158" cy="4123165"/>
          </a:xfrm>
          <a:custGeom>
            <a:avLst/>
            <a:gdLst/>
            <a:ahLst/>
            <a:cxnLst/>
            <a:rect l="l" t="t" r="r" b="b"/>
            <a:pathLst>
              <a:path w="8488158" h="4123165">
                <a:moveTo>
                  <a:pt x="0" y="0"/>
                </a:moveTo>
                <a:lnTo>
                  <a:pt x="8488158" y="0"/>
                </a:lnTo>
                <a:lnTo>
                  <a:pt x="8488158" y="4123165"/>
                </a:lnTo>
                <a:lnTo>
                  <a:pt x="0" y="4123165"/>
                </a:lnTo>
                <a:lnTo>
                  <a:pt x="0" y="0"/>
                </a:lnTo>
                <a:close/>
              </a:path>
            </a:pathLst>
          </a:custGeom>
          <a:blipFill>
            <a:blip r:embed="rId7"/>
            <a:stretch>
              <a:fillRect/>
            </a:stretch>
          </a:blipFill>
        </p:spPr>
        <p:txBody>
          <a:bodyPr/>
          <a:lstStyle/>
          <a:p>
            <a:endParaRPr lang="en-US"/>
          </a:p>
        </p:txBody>
      </p:sp>
      <p:sp>
        <p:nvSpPr>
          <p:cNvPr id="6" name="Freeform 6"/>
          <p:cNvSpPr/>
          <p:nvPr/>
        </p:nvSpPr>
        <p:spPr>
          <a:xfrm>
            <a:off x="9057151" y="3319293"/>
            <a:ext cx="8721716" cy="4212266"/>
          </a:xfrm>
          <a:custGeom>
            <a:avLst/>
            <a:gdLst/>
            <a:ahLst/>
            <a:cxnLst/>
            <a:rect l="l" t="t" r="r" b="b"/>
            <a:pathLst>
              <a:path w="8721716" h="4212266">
                <a:moveTo>
                  <a:pt x="0" y="0"/>
                </a:moveTo>
                <a:lnTo>
                  <a:pt x="8721716" y="0"/>
                </a:lnTo>
                <a:lnTo>
                  <a:pt x="8721716" y="4212266"/>
                </a:lnTo>
                <a:lnTo>
                  <a:pt x="0" y="4212266"/>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665434" y="1418318"/>
            <a:ext cx="9119684" cy="1081771"/>
          </a:xfrm>
          <a:prstGeom prst="rect">
            <a:avLst/>
          </a:prstGeom>
        </p:spPr>
        <p:txBody>
          <a:bodyPr lIns="0" tIns="0" rIns="0" bIns="0" rtlCol="0" anchor="t">
            <a:spAutoFit/>
          </a:bodyPr>
          <a:lstStyle/>
          <a:p>
            <a:pPr algn="l">
              <a:lnSpc>
                <a:spcPts val="9999"/>
              </a:lnSpc>
            </a:pPr>
            <a:r>
              <a:rPr lang="en-US" sz="3999" spc="-79" dirty="0">
                <a:solidFill>
                  <a:srgbClr val="2600B1"/>
                </a:solidFill>
                <a:latin typeface="Oswald" panose="00000500000000000000" pitchFamily="2" charset="0"/>
                <a:ea typeface="Poppins"/>
                <a:cs typeface="Poppins"/>
                <a:sym typeface="Poppins"/>
              </a:rPr>
              <a:t>Giao </a:t>
            </a:r>
            <a:r>
              <a:rPr lang="en-US" sz="3999" spc="-79" dirty="0" err="1">
                <a:solidFill>
                  <a:srgbClr val="2600B1"/>
                </a:solidFill>
                <a:latin typeface="Oswald" panose="00000500000000000000" pitchFamily="2" charset="0"/>
                <a:ea typeface="Poppins"/>
                <a:cs typeface="Poppins"/>
                <a:sym typeface="Poppins"/>
              </a:rPr>
              <a:t>diện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Quản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lý</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giỏ</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hàng</a:t>
            </a:r>
            <a:endParaRPr lang="en-US" sz="3999" spc="-79" dirty="0">
              <a:solidFill>
                <a:srgbClr val="2600B1"/>
              </a:solidFill>
              <a:latin typeface="Oswald" panose="00000500000000000000" pitchFamily="2" charset="0"/>
              <a:ea typeface="Poppins"/>
              <a:cs typeface="Poppins"/>
              <a:sym typeface="Poppins"/>
            </a:endParaRPr>
          </a:p>
        </p:txBody>
      </p:sp>
      <p:sp>
        <p:nvSpPr>
          <p:cNvPr id="9" name="TextBox 7">
            <a:extLst>
              <a:ext uri="{FF2B5EF4-FFF2-40B4-BE49-F238E27FC236}">
                <a16:creationId xmlns:a16="http://schemas.microsoft.com/office/drawing/2014/main" id="{F40CA18D-C5D8-5D9B-CAD1-7442B31F55E9}"/>
              </a:ext>
            </a:extLst>
          </p:cNvPr>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dirty="0" err="1">
                <a:solidFill>
                  <a:srgbClr val="3428BA"/>
                </a:solidFill>
                <a:latin typeface="Oswald" panose="00000500000000000000" pitchFamily="2" charset="0"/>
                <a:ea typeface="Anton"/>
                <a:cs typeface="Anton"/>
                <a:sym typeface="Anton"/>
              </a:rPr>
              <a:t>Thiết</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kế</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giao</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diện</a:t>
            </a:r>
            <a:endParaRPr lang="en-US" sz="8913" dirty="0">
              <a:solidFill>
                <a:srgbClr val="3428BA"/>
              </a:solidFill>
              <a:latin typeface="Oswald" panose="00000500000000000000" pitchFamily="2" charset="0"/>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2216820" y="2989500"/>
            <a:ext cx="13942056" cy="6737727"/>
          </a:xfrm>
          <a:custGeom>
            <a:avLst/>
            <a:gdLst/>
            <a:ahLst/>
            <a:cxnLst/>
            <a:rect l="l" t="t" r="r" b="b"/>
            <a:pathLst>
              <a:path w="13942056" h="6737727">
                <a:moveTo>
                  <a:pt x="0" y="0"/>
                </a:moveTo>
                <a:lnTo>
                  <a:pt x="13942056" y="0"/>
                </a:lnTo>
                <a:lnTo>
                  <a:pt x="13942056" y="6737728"/>
                </a:lnTo>
                <a:lnTo>
                  <a:pt x="0" y="6737728"/>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665434" y="1418318"/>
            <a:ext cx="9119684" cy="1081771"/>
          </a:xfrm>
          <a:prstGeom prst="rect">
            <a:avLst/>
          </a:prstGeom>
        </p:spPr>
        <p:txBody>
          <a:bodyPr lIns="0" tIns="0" rIns="0" bIns="0" rtlCol="0" anchor="t">
            <a:spAutoFit/>
          </a:bodyPr>
          <a:lstStyle/>
          <a:p>
            <a:pPr algn="l">
              <a:lnSpc>
                <a:spcPts val="9999"/>
              </a:lnSpc>
            </a:pPr>
            <a:r>
              <a:rPr lang="en-US" sz="3999" spc="-79" dirty="0">
                <a:solidFill>
                  <a:srgbClr val="2600B1"/>
                </a:solidFill>
                <a:latin typeface="Oswald" panose="00000500000000000000" pitchFamily="2" charset="0"/>
                <a:ea typeface="Poppins"/>
                <a:cs typeface="Poppins"/>
                <a:sym typeface="Poppins"/>
              </a:rPr>
              <a:t>Giao </a:t>
            </a:r>
            <a:r>
              <a:rPr lang="en-US" sz="3999" spc="-79" dirty="0" err="1">
                <a:solidFill>
                  <a:srgbClr val="2600B1"/>
                </a:solidFill>
                <a:latin typeface="Oswald" panose="00000500000000000000" pitchFamily="2" charset="0"/>
                <a:ea typeface="Poppins"/>
                <a:cs typeface="Poppins"/>
                <a:sym typeface="Poppins"/>
              </a:rPr>
              <a:t>diện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Đặt</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hàng</a:t>
            </a:r>
            <a:endParaRPr lang="en-US" sz="3999" spc="-79" dirty="0">
              <a:solidFill>
                <a:srgbClr val="2600B1"/>
              </a:solidFill>
              <a:latin typeface="Oswald" panose="00000500000000000000" pitchFamily="2" charset="0"/>
              <a:ea typeface="Poppins"/>
              <a:cs typeface="Poppins"/>
              <a:sym typeface="Poppins"/>
            </a:endParaRPr>
          </a:p>
        </p:txBody>
      </p:sp>
      <p:sp>
        <p:nvSpPr>
          <p:cNvPr id="8" name="TextBox 7">
            <a:extLst>
              <a:ext uri="{FF2B5EF4-FFF2-40B4-BE49-F238E27FC236}">
                <a16:creationId xmlns:a16="http://schemas.microsoft.com/office/drawing/2014/main" id="{189A5406-F248-2D78-F7DE-8D8B89256C5F}"/>
              </a:ext>
            </a:extLst>
          </p:cNvPr>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dirty="0" err="1">
                <a:solidFill>
                  <a:srgbClr val="3428BA"/>
                </a:solidFill>
                <a:latin typeface="Oswald" panose="00000500000000000000" pitchFamily="2" charset="0"/>
                <a:ea typeface="Anton"/>
                <a:cs typeface="Anton"/>
                <a:sym typeface="Anton"/>
              </a:rPr>
              <a:t>Thiết</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kế</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giao</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diện</a:t>
            </a:r>
            <a:endParaRPr lang="en-US" sz="8913" dirty="0">
              <a:solidFill>
                <a:srgbClr val="3428BA"/>
              </a:solidFill>
              <a:latin typeface="Oswald" panose="00000500000000000000" pitchFamily="2" charset="0"/>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3670147" y="2974201"/>
            <a:ext cx="10335182" cy="6870464"/>
          </a:xfrm>
          <a:custGeom>
            <a:avLst/>
            <a:gdLst/>
            <a:ahLst/>
            <a:cxnLst/>
            <a:rect l="l" t="t" r="r" b="b"/>
            <a:pathLst>
              <a:path w="10335182" h="6870464">
                <a:moveTo>
                  <a:pt x="0" y="0"/>
                </a:moveTo>
                <a:lnTo>
                  <a:pt x="10335182" y="0"/>
                </a:lnTo>
                <a:lnTo>
                  <a:pt x="10335182" y="6870464"/>
                </a:lnTo>
                <a:lnTo>
                  <a:pt x="0" y="6870464"/>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665434" y="1418318"/>
            <a:ext cx="11194949" cy="1081771"/>
          </a:xfrm>
          <a:prstGeom prst="rect">
            <a:avLst/>
          </a:prstGeom>
        </p:spPr>
        <p:txBody>
          <a:bodyPr lIns="0" tIns="0" rIns="0" bIns="0" rtlCol="0" anchor="t">
            <a:spAutoFit/>
          </a:bodyPr>
          <a:lstStyle/>
          <a:p>
            <a:pPr algn="l">
              <a:lnSpc>
                <a:spcPts val="9999"/>
              </a:lnSpc>
            </a:pPr>
            <a:r>
              <a:rPr lang="en-US" sz="3999" spc="-79" dirty="0">
                <a:solidFill>
                  <a:srgbClr val="2600B1"/>
                </a:solidFill>
                <a:latin typeface="Oswald" panose="00000500000000000000" pitchFamily="2" charset="0"/>
                <a:ea typeface="Poppins"/>
                <a:cs typeface="Poppins"/>
                <a:sym typeface="Poppins"/>
              </a:rPr>
              <a:t>Giao </a:t>
            </a:r>
            <a:r>
              <a:rPr lang="en-US" sz="3999" spc="-79" dirty="0" err="1">
                <a:solidFill>
                  <a:srgbClr val="2600B1"/>
                </a:solidFill>
                <a:latin typeface="Oswald" panose="00000500000000000000" pitchFamily="2" charset="0"/>
                <a:ea typeface="Poppins"/>
                <a:cs typeface="Poppins"/>
                <a:sym typeface="Poppins"/>
              </a:rPr>
              <a:t>diện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Đặt</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hàng</a:t>
            </a:r>
            <a:r>
              <a:rPr lang="en-US" sz="3999" spc="-79" dirty="0">
                <a:solidFill>
                  <a:srgbClr val="2600B1"/>
                </a:solidFill>
                <a:latin typeface="Oswald" panose="00000500000000000000" pitchFamily="2" charset="0"/>
                <a:ea typeface="Poppins"/>
                <a:cs typeface="Poppins"/>
                <a:sym typeface="Poppins"/>
              </a:rPr>
              <a:t> (Thanh </a:t>
            </a:r>
            <a:r>
              <a:rPr lang="en-US" sz="3999" spc="-79" dirty="0" err="1">
                <a:solidFill>
                  <a:srgbClr val="2600B1"/>
                </a:solidFill>
                <a:latin typeface="Oswald" panose="00000500000000000000" pitchFamily="2" charset="0"/>
                <a:ea typeface="Poppins"/>
                <a:cs typeface="Poppins"/>
                <a:sym typeface="Poppins"/>
              </a:rPr>
              <a:t>toán</a:t>
            </a:r>
            <a:r>
              <a:rPr lang="en-US" sz="3999" spc="-79" dirty="0">
                <a:solidFill>
                  <a:srgbClr val="2600B1"/>
                </a:solidFill>
                <a:latin typeface="Oswald" panose="00000500000000000000" pitchFamily="2" charset="0"/>
                <a:ea typeface="Poppins"/>
                <a:cs typeface="Poppins"/>
                <a:sym typeface="Poppins"/>
              </a:rPr>
              <a:t> online)</a:t>
            </a:r>
          </a:p>
        </p:txBody>
      </p:sp>
      <p:sp>
        <p:nvSpPr>
          <p:cNvPr id="8" name="TextBox 7">
            <a:extLst>
              <a:ext uri="{FF2B5EF4-FFF2-40B4-BE49-F238E27FC236}">
                <a16:creationId xmlns:a16="http://schemas.microsoft.com/office/drawing/2014/main" id="{C5B53C82-83D1-59C4-1BE5-93E726B961BA}"/>
              </a:ext>
            </a:extLst>
          </p:cNvPr>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dirty="0" err="1">
                <a:solidFill>
                  <a:srgbClr val="3428BA"/>
                </a:solidFill>
                <a:latin typeface="Oswald" panose="00000500000000000000" pitchFamily="2" charset="0"/>
                <a:ea typeface="Anton"/>
                <a:cs typeface="Anton"/>
                <a:sym typeface="Anton"/>
              </a:rPr>
              <a:t>Thiết</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kế</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giao</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diện</a:t>
            </a:r>
            <a:endParaRPr lang="en-US" sz="8913" dirty="0">
              <a:solidFill>
                <a:srgbClr val="3428BA"/>
              </a:solidFill>
              <a:latin typeface="Oswald" panose="00000500000000000000" pitchFamily="2" charset="0"/>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6619187" y="331506"/>
            <a:ext cx="10079052" cy="1481944"/>
          </a:xfrm>
          <a:prstGeom prst="rect">
            <a:avLst/>
          </a:prstGeom>
        </p:spPr>
        <p:txBody>
          <a:bodyPr lIns="0" tIns="0" rIns="0" bIns="0" rtlCol="0" anchor="t">
            <a:spAutoFit/>
          </a:bodyPr>
          <a:lstStyle/>
          <a:p>
            <a:pPr algn="l">
              <a:lnSpc>
                <a:spcPts val="12599"/>
              </a:lnSpc>
              <a:spcBef>
                <a:spcPct val="0"/>
              </a:spcBef>
            </a:pPr>
            <a:r>
              <a:rPr lang="en-US" sz="9000">
                <a:solidFill>
                  <a:srgbClr val="3428BA"/>
                </a:solidFill>
                <a:latin typeface="Oswald" panose="00000500000000000000" pitchFamily="2" charset="0"/>
                <a:ea typeface="Anton"/>
                <a:cs typeface="Anton"/>
                <a:sym typeface="Anton"/>
              </a:rPr>
              <a:t>NỘI DUNG</a:t>
            </a:r>
          </a:p>
        </p:txBody>
      </p:sp>
      <p:grpSp>
        <p:nvGrpSpPr>
          <p:cNvPr id="3" name="Group 3"/>
          <p:cNvGrpSpPr/>
          <p:nvPr/>
        </p:nvGrpSpPr>
        <p:grpSpPr>
          <a:xfrm>
            <a:off x="1148665" y="2652486"/>
            <a:ext cx="7629044" cy="1424256"/>
            <a:chOff x="0" y="0"/>
            <a:chExt cx="10172058" cy="1899008"/>
          </a:xfrm>
        </p:grpSpPr>
        <p:sp>
          <p:nvSpPr>
            <p:cNvPr id="4" name="TextBox 4"/>
            <p:cNvSpPr txBox="1"/>
            <p:nvPr/>
          </p:nvSpPr>
          <p:spPr>
            <a:xfrm>
              <a:off x="2304022" y="282082"/>
              <a:ext cx="7868036" cy="1151043"/>
            </a:xfrm>
            <a:prstGeom prst="rect">
              <a:avLst/>
            </a:prstGeom>
          </p:spPr>
          <p:txBody>
            <a:bodyPr lIns="0" tIns="0" rIns="0" bIns="0" rtlCol="0" anchor="t">
              <a:spAutoFit/>
            </a:bodyPr>
            <a:lstStyle/>
            <a:p>
              <a:pPr algn="l">
                <a:lnSpc>
                  <a:spcPts val="7279"/>
                </a:lnSpc>
                <a:spcBef>
                  <a:spcPct val="0"/>
                </a:spcBef>
              </a:pPr>
              <a:r>
                <a:rPr lang="en-US" sz="5199" b="1">
                  <a:solidFill>
                    <a:srgbClr val="3428BA"/>
                  </a:solidFill>
                  <a:latin typeface="Oswald" panose="00000500000000000000" pitchFamily="2" charset="0"/>
                  <a:ea typeface="Canva Sans Bold"/>
                  <a:cs typeface="Canva Sans Bold"/>
                  <a:sym typeface="Canva Sans Bold"/>
                </a:rPr>
                <a:t>Tổng quan đề tài</a:t>
              </a:r>
            </a:p>
          </p:txBody>
        </p:sp>
        <p:sp>
          <p:nvSpPr>
            <p:cNvPr id="5" name="Freeform 5"/>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Oswald" panose="00000500000000000000" pitchFamily="2" charset="0"/>
              </a:endParaRPr>
            </a:p>
          </p:txBody>
        </p:sp>
        <p:sp>
          <p:nvSpPr>
            <p:cNvPr id="6" name="TextBox 6"/>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swald" panose="00000500000000000000" pitchFamily="2" charset="0"/>
                  <a:ea typeface="Open Sans Extra Bold"/>
                  <a:cs typeface="Open Sans Extra Bold"/>
                  <a:sym typeface="Open Sans Extra Bold"/>
                </a:rPr>
                <a:t>01</a:t>
              </a:r>
            </a:p>
          </p:txBody>
        </p:sp>
      </p:grpSp>
      <p:sp>
        <p:nvSpPr>
          <p:cNvPr id="7" name="TextBox 7"/>
          <p:cNvSpPr txBox="1"/>
          <p:nvPr/>
        </p:nvSpPr>
        <p:spPr>
          <a:xfrm>
            <a:off x="2876682" y="5007440"/>
            <a:ext cx="6191118" cy="823302"/>
          </a:xfrm>
          <a:prstGeom prst="rect">
            <a:avLst/>
          </a:prstGeom>
        </p:spPr>
        <p:txBody>
          <a:bodyPr lIns="0" tIns="0" rIns="0" bIns="0" rtlCol="0" anchor="t">
            <a:spAutoFit/>
          </a:bodyPr>
          <a:lstStyle/>
          <a:p>
            <a:pPr algn="l">
              <a:lnSpc>
                <a:spcPts val="7000"/>
              </a:lnSpc>
              <a:spcBef>
                <a:spcPct val="0"/>
              </a:spcBef>
            </a:pPr>
            <a:r>
              <a:rPr lang="en-US" sz="5000" b="1">
                <a:solidFill>
                  <a:srgbClr val="3428BA"/>
                </a:solidFill>
                <a:latin typeface="Oswald" panose="00000500000000000000" pitchFamily="2" charset="0"/>
                <a:ea typeface="Canva Sans Bold"/>
                <a:cs typeface="Canva Sans Bold"/>
                <a:sym typeface="Canva Sans Bold"/>
              </a:rPr>
              <a:t>Kiến trúc hệ thống</a:t>
            </a:r>
          </a:p>
        </p:txBody>
      </p:sp>
      <p:sp>
        <p:nvSpPr>
          <p:cNvPr id="8" name="Freeform 8"/>
          <p:cNvSpPr/>
          <p:nvPr/>
        </p:nvSpPr>
        <p:spPr>
          <a:xfrm>
            <a:off x="1148665" y="4829216"/>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Oswald" panose="00000500000000000000" pitchFamily="2" charset="0"/>
            </a:endParaRPr>
          </a:p>
        </p:txBody>
      </p:sp>
      <p:sp>
        <p:nvSpPr>
          <p:cNvPr id="9" name="TextBox 9"/>
          <p:cNvSpPr txBox="1"/>
          <p:nvPr/>
        </p:nvSpPr>
        <p:spPr>
          <a:xfrm>
            <a:off x="1293723" y="510242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swald" panose="00000500000000000000" pitchFamily="2" charset="0"/>
                <a:ea typeface="Open Sans Extra Bold"/>
                <a:cs typeface="Open Sans Extra Bold"/>
                <a:sym typeface="Open Sans Extra Bold"/>
              </a:rPr>
              <a:t>02</a:t>
            </a:r>
          </a:p>
        </p:txBody>
      </p:sp>
      <p:sp>
        <p:nvSpPr>
          <p:cNvPr id="10" name="TextBox 10"/>
          <p:cNvSpPr txBox="1"/>
          <p:nvPr/>
        </p:nvSpPr>
        <p:spPr>
          <a:xfrm>
            <a:off x="2943357" y="7243527"/>
            <a:ext cx="6191118" cy="823302"/>
          </a:xfrm>
          <a:prstGeom prst="rect">
            <a:avLst/>
          </a:prstGeom>
        </p:spPr>
        <p:txBody>
          <a:bodyPr lIns="0" tIns="0" rIns="0" bIns="0" rtlCol="0" anchor="t">
            <a:spAutoFit/>
          </a:bodyPr>
          <a:lstStyle/>
          <a:p>
            <a:pPr algn="l">
              <a:lnSpc>
                <a:spcPts val="7000"/>
              </a:lnSpc>
              <a:spcBef>
                <a:spcPct val="0"/>
              </a:spcBef>
            </a:pPr>
            <a:r>
              <a:rPr lang="en-US" sz="5000" b="1">
                <a:solidFill>
                  <a:srgbClr val="3428BA"/>
                </a:solidFill>
                <a:latin typeface="Oswald" panose="00000500000000000000" pitchFamily="2" charset="0"/>
                <a:ea typeface="Canva Sans Bold"/>
                <a:cs typeface="Canva Sans Bold"/>
                <a:sym typeface="Canva Sans Bold"/>
              </a:rPr>
              <a:t>Đặc tả chức năng</a:t>
            </a:r>
          </a:p>
        </p:txBody>
      </p:sp>
      <p:sp>
        <p:nvSpPr>
          <p:cNvPr id="11" name="Freeform 11"/>
          <p:cNvSpPr/>
          <p:nvPr/>
        </p:nvSpPr>
        <p:spPr>
          <a:xfrm>
            <a:off x="1215340" y="7065303"/>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Oswald" panose="00000500000000000000" pitchFamily="2" charset="0"/>
            </a:endParaRPr>
          </a:p>
        </p:txBody>
      </p:sp>
      <p:sp>
        <p:nvSpPr>
          <p:cNvPr id="12" name="TextBox 12"/>
          <p:cNvSpPr txBox="1"/>
          <p:nvPr/>
        </p:nvSpPr>
        <p:spPr>
          <a:xfrm>
            <a:off x="1360398" y="733851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swald" panose="00000500000000000000" pitchFamily="2" charset="0"/>
                <a:ea typeface="Open Sans Extra Bold"/>
                <a:cs typeface="Open Sans Extra Bold"/>
                <a:sym typeface="Open Sans Extra Bold"/>
              </a:rPr>
              <a:t>03</a:t>
            </a:r>
          </a:p>
        </p:txBody>
      </p:sp>
      <p:sp>
        <p:nvSpPr>
          <p:cNvPr id="13" name="TextBox 13"/>
          <p:cNvSpPr txBox="1"/>
          <p:nvPr/>
        </p:nvSpPr>
        <p:spPr>
          <a:xfrm>
            <a:off x="10699760" y="2807124"/>
            <a:ext cx="6954980" cy="823302"/>
          </a:xfrm>
          <a:prstGeom prst="rect">
            <a:avLst/>
          </a:prstGeom>
        </p:spPr>
        <p:txBody>
          <a:bodyPr lIns="0" tIns="0" rIns="0" bIns="0" rtlCol="0" anchor="t">
            <a:spAutoFit/>
          </a:bodyPr>
          <a:lstStyle/>
          <a:p>
            <a:pPr algn="l">
              <a:lnSpc>
                <a:spcPts val="7000"/>
              </a:lnSpc>
              <a:spcBef>
                <a:spcPct val="0"/>
              </a:spcBef>
            </a:pPr>
            <a:r>
              <a:rPr lang="en-US" sz="5000" b="1">
                <a:solidFill>
                  <a:srgbClr val="3428BA"/>
                </a:solidFill>
                <a:latin typeface="Oswald" panose="00000500000000000000" pitchFamily="2" charset="0"/>
                <a:ea typeface="Canva Sans Bold"/>
                <a:cs typeface="Canva Sans Bold"/>
                <a:sym typeface="Canva Sans Bold"/>
              </a:rPr>
              <a:t>Thiết kế cơ sở dữ liệu</a:t>
            </a:r>
          </a:p>
        </p:txBody>
      </p:sp>
      <p:sp>
        <p:nvSpPr>
          <p:cNvPr id="14" name="Freeform 14"/>
          <p:cNvSpPr/>
          <p:nvPr/>
        </p:nvSpPr>
        <p:spPr>
          <a:xfrm>
            <a:off x="8971743" y="2628900"/>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Oswald" panose="00000500000000000000" pitchFamily="2" charset="0"/>
            </a:endParaRPr>
          </a:p>
        </p:txBody>
      </p:sp>
      <p:sp>
        <p:nvSpPr>
          <p:cNvPr id="15" name="TextBox 15"/>
          <p:cNvSpPr txBox="1"/>
          <p:nvPr/>
        </p:nvSpPr>
        <p:spPr>
          <a:xfrm>
            <a:off x="9116801" y="290211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swald" panose="00000500000000000000" pitchFamily="2" charset="0"/>
                <a:ea typeface="Open Sans Extra Bold"/>
                <a:cs typeface="Open Sans Extra Bold"/>
                <a:sym typeface="Open Sans Extra Bold"/>
              </a:rPr>
              <a:t>04</a:t>
            </a:r>
          </a:p>
        </p:txBody>
      </p:sp>
      <p:sp>
        <p:nvSpPr>
          <p:cNvPr id="16" name="TextBox 16"/>
          <p:cNvSpPr txBox="1"/>
          <p:nvPr/>
        </p:nvSpPr>
        <p:spPr>
          <a:xfrm>
            <a:off x="10699760" y="4983855"/>
            <a:ext cx="6191118" cy="823302"/>
          </a:xfrm>
          <a:prstGeom prst="rect">
            <a:avLst/>
          </a:prstGeom>
        </p:spPr>
        <p:txBody>
          <a:bodyPr lIns="0" tIns="0" rIns="0" bIns="0" rtlCol="0" anchor="t">
            <a:spAutoFit/>
          </a:bodyPr>
          <a:lstStyle/>
          <a:p>
            <a:pPr algn="l">
              <a:lnSpc>
                <a:spcPts val="7000"/>
              </a:lnSpc>
              <a:spcBef>
                <a:spcPct val="0"/>
              </a:spcBef>
            </a:pPr>
            <a:r>
              <a:rPr lang="en-US" sz="5000" b="1">
                <a:solidFill>
                  <a:srgbClr val="3428BA"/>
                </a:solidFill>
                <a:latin typeface="Oswald" panose="00000500000000000000" pitchFamily="2" charset="0"/>
                <a:ea typeface="Canva Sans Bold"/>
                <a:cs typeface="Canva Sans Bold"/>
                <a:sym typeface="Canva Sans Bold"/>
              </a:rPr>
              <a:t>Tổng kết</a:t>
            </a:r>
          </a:p>
        </p:txBody>
      </p:sp>
      <p:sp>
        <p:nvSpPr>
          <p:cNvPr id="17" name="Freeform 17"/>
          <p:cNvSpPr/>
          <p:nvPr/>
        </p:nvSpPr>
        <p:spPr>
          <a:xfrm>
            <a:off x="8971743" y="480563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Oswald" panose="00000500000000000000" pitchFamily="2" charset="0"/>
            </a:endParaRPr>
          </a:p>
        </p:txBody>
      </p:sp>
      <p:sp>
        <p:nvSpPr>
          <p:cNvPr id="18" name="TextBox 18"/>
          <p:cNvSpPr txBox="1"/>
          <p:nvPr/>
        </p:nvSpPr>
        <p:spPr>
          <a:xfrm>
            <a:off x="9116801" y="507884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swald" panose="00000500000000000000" pitchFamily="2" charset="0"/>
                <a:ea typeface="Open Sans Extra Bold"/>
                <a:cs typeface="Open Sans Extra Bold"/>
                <a:sym typeface="Open Sans Extra Bold"/>
              </a:rPr>
              <a:t>05</a:t>
            </a:r>
          </a:p>
        </p:txBody>
      </p:sp>
      <p:sp>
        <p:nvSpPr>
          <p:cNvPr id="19" name="TextBox 19"/>
          <p:cNvSpPr txBox="1"/>
          <p:nvPr/>
        </p:nvSpPr>
        <p:spPr>
          <a:xfrm>
            <a:off x="10737860" y="7191366"/>
            <a:ext cx="7245340" cy="1720984"/>
          </a:xfrm>
          <a:prstGeom prst="rect">
            <a:avLst/>
          </a:prstGeom>
        </p:spPr>
        <p:txBody>
          <a:bodyPr lIns="0" tIns="0" rIns="0" bIns="0" rtlCol="0" anchor="t">
            <a:spAutoFit/>
          </a:bodyPr>
          <a:lstStyle/>
          <a:p>
            <a:pPr algn="l">
              <a:lnSpc>
                <a:spcPts val="7000"/>
              </a:lnSpc>
              <a:spcBef>
                <a:spcPct val="0"/>
              </a:spcBef>
            </a:pPr>
            <a:r>
              <a:rPr lang="en-US" sz="5000" b="1">
                <a:solidFill>
                  <a:srgbClr val="3428BA"/>
                </a:solidFill>
                <a:latin typeface="Oswald" panose="00000500000000000000" pitchFamily="2" charset="0"/>
                <a:ea typeface="Canva Sans Bold"/>
                <a:cs typeface="Canva Sans Bold"/>
                <a:sym typeface="Canva Sans Bold"/>
              </a:rPr>
              <a:t>Giới thiệu chương trình và demo sản phẩm</a:t>
            </a:r>
          </a:p>
        </p:txBody>
      </p:sp>
      <p:sp>
        <p:nvSpPr>
          <p:cNvPr id="20" name="Freeform 20"/>
          <p:cNvSpPr/>
          <p:nvPr/>
        </p:nvSpPr>
        <p:spPr>
          <a:xfrm>
            <a:off x="9009843" y="7041717"/>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Oswald" panose="00000500000000000000" pitchFamily="2" charset="0"/>
            </a:endParaRPr>
          </a:p>
        </p:txBody>
      </p:sp>
      <p:sp>
        <p:nvSpPr>
          <p:cNvPr id="21" name="TextBox 21"/>
          <p:cNvSpPr txBox="1"/>
          <p:nvPr/>
        </p:nvSpPr>
        <p:spPr>
          <a:xfrm>
            <a:off x="9154901" y="731492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swald" panose="00000500000000000000" pitchFamily="2" charset="0"/>
                <a:ea typeface="Open Sans Extra Bold"/>
                <a:cs typeface="Open Sans Extra Bold"/>
                <a:sym typeface="Open Sans Extra Bold"/>
              </a:rPr>
              <a:t>06</a:t>
            </a:r>
          </a:p>
        </p:txBody>
      </p:sp>
      <p:sp>
        <p:nvSpPr>
          <p:cNvPr id="22" name="Freeform 22"/>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5"/>
            <a:stretch>
              <a:fillRect l="-9" r="-9"/>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382361" y="3006636"/>
            <a:ext cx="8752114" cy="4273728"/>
          </a:xfrm>
          <a:custGeom>
            <a:avLst/>
            <a:gdLst/>
            <a:ahLst/>
            <a:cxnLst/>
            <a:rect l="l" t="t" r="r" b="b"/>
            <a:pathLst>
              <a:path w="8752114" h="4273728">
                <a:moveTo>
                  <a:pt x="0" y="0"/>
                </a:moveTo>
                <a:lnTo>
                  <a:pt x="8752114" y="0"/>
                </a:lnTo>
                <a:lnTo>
                  <a:pt x="8752114" y="4273728"/>
                </a:lnTo>
                <a:lnTo>
                  <a:pt x="0" y="4273728"/>
                </a:lnTo>
                <a:lnTo>
                  <a:pt x="0" y="0"/>
                </a:lnTo>
                <a:close/>
              </a:path>
            </a:pathLst>
          </a:custGeom>
          <a:blipFill>
            <a:blip r:embed="rId7"/>
            <a:stretch>
              <a:fillRect/>
            </a:stretch>
          </a:blipFill>
        </p:spPr>
        <p:txBody>
          <a:bodyPr/>
          <a:lstStyle/>
          <a:p>
            <a:endParaRPr lang="en-US"/>
          </a:p>
        </p:txBody>
      </p:sp>
      <p:sp>
        <p:nvSpPr>
          <p:cNvPr id="6" name="Freeform 6"/>
          <p:cNvSpPr/>
          <p:nvPr/>
        </p:nvSpPr>
        <p:spPr>
          <a:xfrm>
            <a:off x="9281970" y="3006636"/>
            <a:ext cx="8833200" cy="4273728"/>
          </a:xfrm>
          <a:custGeom>
            <a:avLst/>
            <a:gdLst/>
            <a:ahLst/>
            <a:cxnLst/>
            <a:rect l="l" t="t" r="r" b="b"/>
            <a:pathLst>
              <a:path w="8833200" h="4273728">
                <a:moveTo>
                  <a:pt x="0" y="0"/>
                </a:moveTo>
                <a:lnTo>
                  <a:pt x="8833200" y="0"/>
                </a:lnTo>
                <a:lnTo>
                  <a:pt x="8833200" y="4273728"/>
                </a:lnTo>
                <a:lnTo>
                  <a:pt x="0" y="4273728"/>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665434" y="1418318"/>
            <a:ext cx="11194949" cy="1081771"/>
          </a:xfrm>
          <a:prstGeom prst="rect">
            <a:avLst/>
          </a:prstGeom>
        </p:spPr>
        <p:txBody>
          <a:bodyPr lIns="0" tIns="0" rIns="0" bIns="0" rtlCol="0" anchor="t">
            <a:spAutoFit/>
          </a:bodyPr>
          <a:lstStyle/>
          <a:p>
            <a:pPr algn="l">
              <a:lnSpc>
                <a:spcPts val="9999"/>
              </a:lnSpc>
            </a:pPr>
            <a:r>
              <a:rPr lang="en-US" sz="3999" spc="-79" dirty="0">
                <a:solidFill>
                  <a:srgbClr val="2600B1"/>
                </a:solidFill>
                <a:latin typeface="Oswald" panose="00000500000000000000" pitchFamily="2" charset="0"/>
                <a:ea typeface="Poppins"/>
                <a:cs typeface="Poppins"/>
                <a:sym typeface="Poppins"/>
              </a:rPr>
              <a:t>Giao </a:t>
            </a:r>
            <a:r>
              <a:rPr lang="en-US" sz="3999" spc="-79" dirty="0" err="1">
                <a:solidFill>
                  <a:srgbClr val="2600B1"/>
                </a:solidFill>
                <a:latin typeface="Oswald" panose="00000500000000000000" pitchFamily="2" charset="0"/>
                <a:ea typeface="Poppins"/>
                <a:cs typeface="Poppins"/>
                <a:sym typeface="Poppins"/>
              </a:rPr>
              <a:t>diện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Quản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lý</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đơn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mua</a:t>
            </a:r>
            <a:endParaRPr lang="en-US" sz="3999" spc="-79" dirty="0">
              <a:solidFill>
                <a:srgbClr val="2600B1"/>
              </a:solidFill>
              <a:latin typeface="Oswald" panose="00000500000000000000" pitchFamily="2" charset="0"/>
              <a:ea typeface="Poppins"/>
              <a:cs typeface="Poppins"/>
              <a:sym typeface="Poppins"/>
            </a:endParaRPr>
          </a:p>
        </p:txBody>
      </p:sp>
      <p:sp>
        <p:nvSpPr>
          <p:cNvPr id="9" name="TextBox 7">
            <a:extLst>
              <a:ext uri="{FF2B5EF4-FFF2-40B4-BE49-F238E27FC236}">
                <a16:creationId xmlns:a16="http://schemas.microsoft.com/office/drawing/2014/main" id="{BB0971F4-0C56-A319-8DB3-FD8DCC6AAA0C}"/>
              </a:ext>
            </a:extLst>
          </p:cNvPr>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dirty="0" err="1">
                <a:solidFill>
                  <a:srgbClr val="3428BA"/>
                </a:solidFill>
                <a:latin typeface="Oswald" panose="00000500000000000000" pitchFamily="2" charset="0"/>
                <a:ea typeface="Anton"/>
                <a:cs typeface="Anton"/>
                <a:sym typeface="Anton"/>
              </a:rPr>
              <a:t>Thiết</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kế</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giao</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diện</a:t>
            </a:r>
            <a:endParaRPr lang="en-US" sz="8913" dirty="0">
              <a:solidFill>
                <a:srgbClr val="3428BA"/>
              </a:solidFill>
              <a:latin typeface="Oswald" panose="00000500000000000000" pitchFamily="2" charset="0"/>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2578468" y="2989065"/>
            <a:ext cx="13526924" cy="6492923"/>
          </a:xfrm>
          <a:custGeom>
            <a:avLst/>
            <a:gdLst/>
            <a:ahLst/>
            <a:cxnLst/>
            <a:rect l="l" t="t" r="r" b="b"/>
            <a:pathLst>
              <a:path w="13526924" h="6492923">
                <a:moveTo>
                  <a:pt x="0" y="0"/>
                </a:moveTo>
                <a:lnTo>
                  <a:pt x="13526924" y="0"/>
                </a:lnTo>
                <a:lnTo>
                  <a:pt x="13526924" y="6492923"/>
                </a:lnTo>
                <a:lnTo>
                  <a:pt x="0" y="6492923"/>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665434" y="1418318"/>
            <a:ext cx="11194949" cy="1081771"/>
          </a:xfrm>
          <a:prstGeom prst="rect">
            <a:avLst/>
          </a:prstGeom>
        </p:spPr>
        <p:txBody>
          <a:bodyPr lIns="0" tIns="0" rIns="0" bIns="0" rtlCol="0" anchor="t">
            <a:spAutoFit/>
          </a:bodyPr>
          <a:lstStyle/>
          <a:p>
            <a:pPr algn="l">
              <a:lnSpc>
                <a:spcPts val="9999"/>
              </a:lnSpc>
            </a:pPr>
            <a:r>
              <a:rPr lang="en-US" sz="3999" spc="-79" dirty="0">
                <a:solidFill>
                  <a:srgbClr val="2600B1"/>
                </a:solidFill>
                <a:latin typeface="Oswald" panose="00000500000000000000" pitchFamily="2" charset="0"/>
                <a:ea typeface="Poppins"/>
                <a:cs typeface="Poppins"/>
                <a:sym typeface="Poppins"/>
              </a:rPr>
              <a:t>Giao </a:t>
            </a:r>
            <a:r>
              <a:rPr lang="en-US" sz="3999" spc="-79" dirty="0" err="1">
                <a:solidFill>
                  <a:srgbClr val="2600B1"/>
                </a:solidFill>
                <a:latin typeface="Oswald" panose="00000500000000000000" pitchFamily="2" charset="0"/>
                <a:ea typeface="Poppins"/>
                <a:cs typeface="Poppins"/>
                <a:sym typeface="Poppins"/>
              </a:rPr>
              <a:t>diện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Quản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lý</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sản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phẩm</a:t>
            </a:r>
            <a:endParaRPr lang="en-US" sz="3999" spc="-79" dirty="0">
              <a:solidFill>
                <a:srgbClr val="2600B1"/>
              </a:solidFill>
              <a:latin typeface="Oswald" panose="00000500000000000000" pitchFamily="2" charset="0"/>
              <a:ea typeface="Poppins"/>
              <a:cs typeface="Poppins"/>
              <a:sym typeface="Poppins"/>
            </a:endParaRPr>
          </a:p>
        </p:txBody>
      </p:sp>
      <p:sp>
        <p:nvSpPr>
          <p:cNvPr id="8" name="TextBox 7">
            <a:extLst>
              <a:ext uri="{FF2B5EF4-FFF2-40B4-BE49-F238E27FC236}">
                <a16:creationId xmlns:a16="http://schemas.microsoft.com/office/drawing/2014/main" id="{41E428C6-8AF3-3ACE-8950-02A611769A79}"/>
              </a:ext>
            </a:extLst>
          </p:cNvPr>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dirty="0" err="1">
                <a:solidFill>
                  <a:srgbClr val="3428BA"/>
                </a:solidFill>
                <a:latin typeface="Oswald" panose="00000500000000000000" pitchFamily="2" charset="0"/>
                <a:ea typeface="Anton"/>
                <a:cs typeface="Anton"/>
                <a:sym typeface="Anton"/>
              </a:rPr>
              <a:t>Thiết</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kế</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giao</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diện</a:t>
            </a:r>
            <a:endParaRPr lang="en-US" sz="8913" dirty="0">
              <a:solidFill>
                <a:srgbClr val="3428BA"/>
              </a:solidFill>
              <a:latin typeface="Oswald" panose="00000500000000000000" pitchFamily="2" charset="0"/>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2288269" y="3004316"/>
            <a:ext cx="13711463" cy="6598642"/>
          </a:xfrm>
          <a:custGeom>
            <a:avLst/>
            <a:gdLst/>
            <a:ahLst/>
            <a:cxnLst/>
            <a:rect l="l" t="t" r="r" b="b"/>
            <a:pathLst>
              <a:path w="13711463" h="6598642">
                <a:moveTo>
                  <a:pt x="0" y="0"/>
                </a:moveTo>
                <a:lnTo>
                  <a:pt x="13711462" y="0"/>
                </a:lnTo>
                <a:lnTo>
                  <a:pt x="13711462" y="6598642"/>
                </a:lnTo>
                <a:lnTo>
                  <a:pt x="0" y="6598642"/>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665434" y="1418318"/>
            <a:ext cx="11194949" cy="1081771"/>
          </a:xfrm>
          <a:prstGeom prst="rect">
            <a:avLst/>
          </a:prstGeom>
        </p:spPr>
        <p:txBody>
          <a:bodyPr lIns="0" tIns="0" rIns="0" bIns="0" rtlCol="0" anchor="t">
            <a:spAutoFit/>
          </a:bodyPr>
          <a:lstStyle/>
          <a:p>
            <a:pPr algn="l">
              <a:lnSpc>
                <a:spcPts val="9999"/>
              </a:lnSpc>
            </a:pPr>
            <a:r>
              <a:rPr lang="en-US" sz="3999" spc="-79" dirty="0">
                <a:solidFill>
                  <a:srgbClr val="2600B1"/>
                </a:solidFill>
                <a:latin typeface="Oswald" panose="00000500000000000000" pitchFamily="2" charset="0"/>
                <a:ea typeface="Poppins"/>
                <a:cs typeface="Poppins"/>
                <a:sym typeface="Poppins"/>
              </a:rPr>
              <a:t>Giao </a:t>
            </a:r>
            <a:r>
              <a:rPr lang="en-US" sz="3999" spc="-79" dirty="0" err="1">
                <a:solidFill>
                  <a:srgbClr val="2600B1"/>
                </a:solidFill>
                <a:latin typeface="Oswald" panose="00000500000000000000" pitchFamily="2" charset="0"/>
                <a:ea typeface="Poppins"/>
                <a:cs typeface="Poppins"/>
                <a:sym typeface="Poppins"/>
              </a:rPr>
              <a:t>diện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Quản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lý</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sản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phẩm</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Thêm</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mới</a:t>
            </a:r>
            <a:r>
              <a:rPr lang="en-US" sz="3999" spc="-79" dirty="0">
                <a:solidFill>
                  <a:srgbClr val="2600B1"/>
                </a:solidFill>
                <a:latin typeface="Oswald" panose="00000500000000000000" pitchFamily="2" charset="0"/>
                <a:ea typeface="Poppins"/>
                <a:cs typeface="Poppins"/>
                <a:sym typeface="Poppins"/>
              </a:rPr>
              <a:t>)</a:t>
            </a:r>
          </a:p>
        </p:txBody>
      </p:sp>
      <p:sp>
        <p:nvSpPr>
          <p:cNvPr id="8" name="TextBox 7">
            <a:extLst>
              <a:ext uri="{FF2B5EF4-FFF2-40B4-BE49-F238E27FC236}">
                <a16:creationId xmlns:a16="http://schemas.microsoft.com/office/drawing/2014/main" id="{B85B77AB-715F-AC43-8AAD-16D4F451808C}"/>
              </a:ext>
            </a:extLst>
          </p:cNvPr>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dirty="0" err="1">
                <a:solidFill>
                  <a:srgbClr val="3428BA"/>
                </a:solidFill>
                <a:latin typeface="Oswald" panose="00000500000000000000" pitchFamily="2" charset="0"/>
                <a:ea typeface="Anton"/>
                <a:cs typeface="Anton"/>
                <a:sym typeface="Anton"/>
              </a:rPr>
              <a:t>Thiết</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kế</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giao</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diện</a:t>
            </a:r>
            <a:endParaRPr lang="en-US" sz="8913" dirty="0">
              <a:solidFill>
                <a:srgbClr val="3428BA"/>
              </a:solidFill>
              <a:latin typeface="Oswald" panose="00000500000000000000" pitchFamily="2" charset="0"/>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2547452" y="2960202"/>
            <a:ext cx="13763262" cy="6605604"/>
          </a:xfrm>
          <a:custGeom>
            <a:avLst/>
            <a:gdLst/>
            <a:ahLst/>
            <a:cxnLst/>
            <a:rect l="l" t="t" r="r" b="b"/>
            <a:pathLst>
              <a:path w="13763262" h="6605604">
                <a:moveTo>
                  <a:pt x="0" y="0"/>
                </a:moveTo>
                <a:lnTo>
                  <a:pt x="13763262" y="0"/>
                </a:lnTo>
                <a:lnTo>
                  <a:pt x="13763262" y="6605604"/>
                </a:lnTo>
                <a:lnTo>
                  <a:pt x="0" y="6605604"/>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665434" y="1418318"/>
            <a:ext cx="11194949" cy="1081771"/>
          </a:xfrm>
          <a:prstGeom prst="rect">
            <a:avLst/>
          </a:prstGeom>
        </p:spPr>
        <p:txBody>
          <a:bodyPr lIns="0" tIns="0" rIns="0" bIns="0" rtlCol="0" anchor="t">
            <a:spAutoFit/>
          </a:bodyPr>
          <a:lstStyle/>
          <a:p>
            <a:pPr algn="l">
              <a:lnSpc>
                <a:spcPts val="9999"/>
              </a:lnSpc>
            </a:pPr>
            <a:r>
              <a:rPr lang="en-US" sz="3999" spc="-79" dirty="0">
                <a:solidFill>
                  <a:srgbClr val="2600B1"/>
                </a:solidFill>
                <a:latin typeface="Oswald" panose="00000500000000000000" pitchFamily="2" charset="0"/>
                <a:ea typeface="Poppins"/>
                <a:cs typeface="Poppins"/>
                <a:sym typeface="Poppins"/>
              </a:rPr>
              <a:t>Giao </a:t>
            </a:r>
            <a:r>
              <a:rPr lang="en-US" sz="3999" spc="-79" dirty="0" err="1">
                <a:solidFill>
                  <a:srgbClr val="2600B1"/>
                </a:solidFill>
                <a:latin typeface="Oswald" panose="00000500000000000000" pitchFamily="2" charset="0"/>
                <a:ea typeface="Poppins"/>
                <a:cs typeface="Poppins"/>
                <a:sym typeface="Poppins"/>
              </a:rPr>
              <a:t>diện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Quản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lý</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hóa</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đơn</a:t>
            </a:r>
            <a:endParaRPr lang="en-US" sz="3999" spc="-79" dirty="0">
              <a:solidFill>
                <a:srgbClr val="2600B1"/>
              </a:solidFill>
              <a:latin typeface="Oswald" panose="00000500000000000000" pitchFamily="2" charset="0"/>
              <a:ea typeface="Poppins"/>
              <a:cs typeface="Poppins"/>
              <a:sym typeface="Poppins"/>
            </a:endParaRPr>
          </a:p>
        </p:txBody>
      </p:sp>
      <p:sp>
        <p:nvSpPr>
          <p:cNvPr id="8" name="TextBox 7">
            <a:extLst>
              <a:ext uri="{FF2B5EF4-FFF2-40B4-BE49-F238E27FC236}">
                <a16:creationId xmlns:a16="http://schemas.microsoft.com/office/drawing/2014/main" id="{7D4B000B-ACF7-1920-0BF0-5B5D703901CD}"/>
              </a:ext>
            </a:extLst>
          </p:cNvPr>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dirty="0" err="1">
                <a:solidFill>
                  <a:srgbClr val="3428BA"/>
                </a:solidFill>
                <a:latin typeface="Oswald" panose="00000500000000000000" pitchFamily="2" charset="0"/>
                <a:ea typeface="Anton"/>
                <a:cs typeface="Anton"/>
                <a:sym typeface="Anton"/>
              </a:rPr>
              <a:t>Thiết</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kế</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giao</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diện</a:t>
            </a:r>
            <a:endParaRPr lang="en-US" sz="8913" dirty="0">
              <a:solidFill>
                <a:srgbClr val="3428BA"/>
              </a:solidFill>
              <a:latin typeface="Oswald" panose="00000500000000000000" pitchFamily="2" charset="0"/>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2642292" y="2805794"/>
            <a:ext cx="13967172" cy="6821620"/>
          </a:xfrm>
          <a:custGeom>
            <a:avLst/>
            <a:gdLst/>
            <a:ahLst/>
            <a:cxnLst/>
            <a:rect l="l" t="t" r="r" b="b"/>
            <a:pathLst>
              <a:path w="13967172" h="6821620">
                <a:moveTo>
                  <a:pt x="0" y="0"/>
                </a:moveTo>
                <a:lnTo>
                  <a:pt x="13967172" y="0"/>
                </a:lnTo>
                <a:lnTo>
                  <a:pt x="13967172" y="6821620"/>
                </a:lnTo>
                <a:lnTo>
                  <a:pt x="0" y="6821620"/>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665434" y="1418318"/>
            <a:ext cx="11194949" cy="1081771"/>
          </a:xfrm>
          <a:prstGeom prst="rect">
            <a:avLst/>
          </a:prstGeom>
        </p:spPr>
        <p:txBody>
          <a:bodyPr lIns="0" tIns="0" rIns="0" bIns="0" rtlCol="0" anchor="t">
            <a:spAutoFit/>
          </a:bodyPr>
          <a:lstStyle/>
          <a:p>
            <a:pPr algn="l">
              <a:lnSpc>
                <a:spcPts val="9999"/>
              </a:lnSpc>
            </a:pPr>
            <a:r>
              <a:rPr lang="en-US" sz="3999" spc="-79" dirty="0">
                <a:solidFill>
                  <a:srgbClr val="2600B1"/>
                </a:solidFill>
                <a:latin typeface="Oswald" panose="00000500000000000000" pitchFamily="2" charset="0"/>
                <a:ea typeface="Poppins"/>
                <a:cs typeface="Poppins"/>
                <a:sym typeface="Poppins"/>
              </a:rPr>
              <a:t>Giao </a:t>
            </a:r>
            <a:r>
              <a:rPr lang="en-US" sz="3999" spc="-79" dirty="0" err="1">
                <a:solidFill>
                  <a:srgbClr val="2600B1"/>
                </a:solidFill>
                <a:latin typeface="Oswald" panose="00000500000000000000" pitchFamily="2" charset="0"/>
                <a:ea typeface="Poppins"/>
                <a:cs typeface="Poppins"/>
                <a:sym typeface="Poppins"/>
              </a:rPr>
              <a:t>diện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Quản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lý</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hóa</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đơn</a:t>
            </a:r>
            <a:endParaRPr lang="en-US" sz="3999" spc="-79" dirty="0">
              <a:solidFill>
                <a:srgbClr val="2600B1"/>
              </a:solidFill>
              <a:latin typeface="Oswald" panose="00000500000000000000" pitchFamily="2" charset="0"/>
              <a:ea typeface="Poppins"/>
              <a:cs typeface="Poppins"/>
              <a:sym typeface="Poppins"/>
            </a:endParaRPr>
          </a:p>
        </p:txBody>
      </p:sp>
      <p:sp>
        <p:nvSpPr>
          <p:cNvPr id="8" name="TextBox 7">
            <a:extLst>
              <a:ext uri="{FF2B5EF4-FFF2-40B4-BE49-F238E27FC236}">
                <a16:creationId xmlns:a16="http://schemas.microsoft.com/office/drawing/2014/main" id="{EF6CE281-E82E-D2BD-E3B2-002DFD9327C2}"/>
              </a:ext>
            </a:extLst>
          </p:cNvPr>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dirty="0" err="1">
                <a:solidFill>
                  <a:srgbClr val="3428BA"/>
                </a:solidFill>
                <a:latin typeface="Oswald" panose="00000500000000000000" pitchFamily="2" charset="0"/>
                <a:ea typeface="Anton"/>
                <a:cs typeface="Anton"/>
                <a:sym typeface="Anton"/>
              </a:rPr>
              <a:t>Thiết</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kế</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giao</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diện</a:t>
            </a:r>
            <a:endParaRPr lang="en-US" sz="8913" dirty="0">
              <a:solidFill>
                <a:srgbClr val="3428BA"/>
              </a:solidFill>
              <a:latin typeface="Oswald" panose="00000500000000000000" pitchFamily="2" charset="0"/>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0991" y="800523"/>
            <a:ext cx="14366479" cy="14366479"/>
          </a:xfrm>
          <a:custGeom>
            <a:avLst/>
            <a:gdLst/>
            <a:ahLst/>
            <a:cxnLst/>
            <a:rect l="l" t="t" r="r" b="b"/>
            <a:pathLst>
              <a:path w="14366479" h="14366479">
                <a:moveTo>
                  <a:pt x="0" y="0"/>
                </a:moveTo>
                <a:lnTo>
                  <a:pt x="14366480" y="0"/>
                </a:lnTo>
                <a:lnTo>
                  <a:pt x="14366480" y="14366479"/>
                </a:lnTo>
                <a:lnTo>
                  <a:pt x="0" y="14366479"/>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
        <p:nvSpPr>
          <p:cNvPr id="5" name="Freeform 5"/>
          <p:cNvSpPr/>
          <p:nvPr/>
        </p:nvSpPr>
        <p:spPr>
          <a:xfrm>
            <a:off x="2258995" y="2805794"/>
            <a:ext cx="14397322" cy="6838728"/>
          </a:xfrm>
          <a:custGeom>
            <a:avLst/>
            <a:gdLst/>
            <a:ahLst/>
            <a:cxnLst/>
            <a:rect l="l" t="t" r="r" b="b"/>
            <a:pathLst>
              <a:path w="14397322" h="6838728">
                <a:moveTo>
                  <a:pt x="0" y="0"/>
                </a:moveTo>
                <a:lnTo>
                  <a:pt x="14397322" y="0"/>
                </a:lnTo>
                <a:lnTo>
                  <a:pt x="14397322" y="6838728"/>
                </a:lnTo>
                <a:lnTo>
                  <a:pt x="0" y="6838728"/>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665434" y="1418318"/>
            <a:ext cx="11194949" cy="1081771"/>
          </a:xfrm>
          <a:prstGeom prst="rect">
            <a:avLst/>
          </a:prstGeom>
        </p:spPr>
        <p:txBody>
          <a:bodyPr lIns="0" tIns="0" rIns="0" bIns="0" rtlCol="0" anchor="t">
            <a:spAutoFit/>
          </a:bodyPr>
          <a:lstStyle/>
          <a:p>
            <a:pPr algn="l">
              <a:lnSpc>
                <a:spcPts val="9999"/>
              </a:lnSpc>
            </a:pPr>
            <a:r>
              <a:rPr lang="en-US" sz="3999" spc="-79" dirty="0">
                <a:solidFill>
                  <a:srgbClr val="2600B1"/>
                </a:solidFill>
                <a:latin typeface="Oswald" panose="00000500000000000000" pitchFamily="2" charset="0"/>
                <a:ea typeface="Poppins"/>
                <a:cs typeface="Poppins"/>
                <a:sym typeface="Poppins"/>
              </a:rPr>
              <a:t>Giao </a:t>
            </a:r>
            <a:r>
              <a:rPr lang="en-US" sz="3999" spc="-79" dirty="0" err="1">
                <a:solidFill>
                  <a:srgbClr val="2600B1"/>
                </a:solidFill>
                <a:latin typeface="Oswald" panose="00000500000000000000" pitchFamily="2" charset="0"/>
                <a:ea typeface="Poppins"/>
                <a:cs typeface="Poppins"/>
                <a:sym typeface="Poppins"/>
              </a:rPr>
              <a:t>diện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Quản</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lý</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khách</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hàng</a:t>
            </a:r>
            <a:endParaRPr lang="en-US" sz="3999" spc="-79" dirty="0">
              <a:solidFill>
                <a:srgbClr val="2600B1"/>
              </a:solidFill>
              <a:latin typeface="Oswald" panose="00000500000000000000" pitchFamily="2" charset="0"/>
              <a:ea typeface="Poppins"/>
              <a:cs typeface="Poppins"/>
              <a:sym typeface="Poppins"/>
            </a:endParaRPr>
          </a:p>
        </p:txBody>
      </p:sp>
      <p:sp>
        <p:nvSpPr>
          <p:cNvPr id="8" name="TextBox 7">
            <a:extLst>
              <a:ext uri="{FF2B5EF4-FFF2-40B4-BE49-F238E27FC236}">
                <a16:creationId xmlns:a16="http://schemas.microsoft.com/office/drawing/2014/main" id="{5EA562FD-6E0F-FB7C-1C78-D24EE8337CAD}"/>
              </a:ext>
            </a:extLst>
          </p:cNvPr>
          <p:cNvSpPr txBox="1"/>
          <p:nvPr/>
        </p:nvSpPr>
        <p:spPr>
          <a:xfrm>
            <a:off x="5363531" y="439596"/>
            <a:ext cx="8843174" cy="1263932"/>
          </a:xfrm>
          <a:prstGeom prst="rect">
            <a:avLst/>
          </a:prstGeom>
        </p:spPr>
        <p:txBody>
          <a:bodyPr lIns="0" tIns="0" rIns="0" bIns="0" rtlCol="0" anchor="t">
            <a:spAutoFit/>
          </a:bodyPr>
          <a:lstStyle/>
          <a:p>
            <a:pPr algn="l">
              <a:lnSpc>
                <a:spcPts val="9894"/>
              </a:lnSpc>
            </a:pPr>
            <a:r>
              <a:rPr lang="en-US" sz="8913" dirty="0" err="1">
                <a:solidFill>
                  <a:srgbClr val="3428BA"/>
                </a:solidFill>
                <a:latin typeface="Oswald" panose="00000500000000000000" pitchFamily="2" charset="0"/>
                <a:ea typeface="Anton"/>
                <a:cs typeface="Anton"/>
                <a:sym typeface="Anton"/>
              </a:rPr>
              <a:t>Thiết</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kế</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giao</a:t>
            </a:r>
            <a:r>
              <a:rPr lang="en-US" sz="8913" dirty="0">
                <a:solidFill>
                  <a:srgbClr val="3428BA"/>
                </a:solidFill>
                <a:latin typeface="Oswald" panose="00000500000000000000" pitchFamily="2" charset="0"/>
                <a:ea typeface="Anton"/>
                <a:cs typeface="Anton"/>
                <a:sym typeface="Anton"/>
              </a:rPr>
              <a:t> </a:t>
            </a:r>
            <a:r>
              <a:rPr lang="en-US" sz="8913" dirty="0" err="1">
                <a:solidFill>
                  <a:srgbClr val="3428BA"/>
                </a:solidFill>
                <a:latin typeface="Oswald" panose="00000500000000000000" pitchFamily="2" charset="0"/>
                <a:ea typeface="Anton"/>
                <a:cs typeface="Anton"/>
                <a:sym typeface="Anton"/>
              </a:rPr>
              <a:t>diện</a:t>
            </a:r>
            <a:endParaRPr lang="en-US" sz="8913" dirty="0">
              <a:solidFill>
                <a:srgbClr val="3428BA"/>
              </a:solidFill>
              <a:latin typeface="Oswald" panose="00000500000000000000" pitchFamily="2" charset="0"/>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06347" y="5362913"/>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srcRect/>
          <a:stretch>
            <a:fillRect/>
          </a:stretch>
        </p:blipFill>
        <p:spPr>
          <a:xfrm>
            <a:off x="1355315" y="4303831"/>
            <a:ext cx="1098588" cy="1381871"/>
          </a:xfrm>
          <a:prstGeom prst="rect">
            <a:avLst/>
          </a:prstGeom>
        </p:spPr>
      </p:pic>
      <p:sp>
        <p:nvSpPr>
          <p:cNvPr id="5" name="TextBox 5"/>
          <p:cNvSpPr txBox="1"/>
          <p:nvPr/>
        </p:nvSpPr>
        <p:spPr>
          <a:xfrm>
            <a:off x="3254205" y="4141906"/>
            <a:ext cx="11779590"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CƠ SỞ DỮ LIỆU</a:t>
            </a:r>
          </a:p>
        </p:txBody>
      </p:sp>
      <p:sp>
        <p:nvSpPr>
          <p:cNvPr id="6" name="Freeform 6"/>
          <p:cNvSpPr/>
          <p:nvPr/>
        </p:nvSpPr>
        <p:spPr>
          <a:xfrm>
            <a:off x="15024279" y="2246431"/>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 name="Picture 7"/>
          <p:cNvPicPr>
            <a:picLocks noChangeAspect="1"/>
          </p:cNvPicPr>
          <p:nvPr/>
        </p:nvPicPr>
        <p:blipFill>
          <a:blip r:embed="rId6"/>
          <a:srcRect/>
          <a:stretch>
            <a:fillRect/>
          </a:stretch>
        </p:blipFill>
        <p:spPr>
          <a:xfrm>
            <a:off x="15685338" y="5391660"/>
            <a:ext cx="1203221" cy="1513485"/>
          </a:xfrm>
          <a:prstGeom prst="rect">
            <a:avLst/>
          </a:prstGeom>
        </p:spPr>
      </p:pic>
      <p:sp>
        <p:nvSpPr>
          <p:cNvPr id="8" name="Freeform 8"/>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7955188" y="1716561"/>
            <a:ext cx="1755622" cy="1755622"/>
          </a:xfrm>
          <a:custGeom>
            <a:avLst/>
            <a:gdLst/>
            <a:ahLst/>
            <a:cxnLst/>
            <a:rect l="l" t="t" r="r" b="b"/>
            <a:pathLst>
              <a:path w="1755622" h="1755622">
                <a:moveTo>
                  <a:pt x="0" y="0"/>
                </a:moveTo>
                <a:lnTo>
                  <a:pt x="1755621" y="0"/>
                </a:lnTo>
                <a:lnTo>
                  <a:pt x="1755621" y="1755622"/>
                </a:lnTo>
                <a:lnTo>
                  <a:pt x="0" y="175562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0" name="TextBox 10"/>
          <p:cNvSpPr txBox="1"/>
          <p:nvPr/>
        </p:nvSpPr>
        <p:spPr>
          <a:xfrm>
            <a:off x="8133995" y="2023442"/>
            <a:ext cx="1398008" cy="1068306"/>
          </a:xfrm>
          <a:prstGeom prst="rect">
            <a:avLst/>
          </a:prstGeom>
        </p:spPr>
        <p:txBody>
          <a:bodyPr lIns="0" tIns="0" rIns="0" bIns="0" rtlCol="0" anchor="t">
            <a:spAutoFit/>
          </a:bodyPr>
          <a:lstStyle/>
          <a:p>
            <a:pPr marL="0" lvl="0" indent="0" algn="ctr">
              <a:lnSpc>
                <a:spcPts val="8773"/>
              </a:lnSpc>
              <a:spcBef>
                <a:spcPct val="0"/>
              </a:spcBef>
            </a:pPr>
            <a:r>
              <a:rPr lang="en-US" sz="6266">
                <a:solidFill>
                  <a:srgbClr val="FDFDFD"/>
                </a:solidFill>
                <a:latin typeface="Open Sans Extra Bold"/>
                <a:ea typeface="Open Sans Extra Bold"/>
                <a:cs typeface="Open Sans Extra Bold"/>
                <a:sym typeface="Open Sans Extra Bold"/>
              </a:rPr>
              <a:t>04</a:t>
            </a:r>
          </a:p>
        </p:txBody>
      </p:sp>
      <p:sp>
        <p:nvSpPr>
          <p:cNvPr id="11" name="Freeform 11"/>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11"/>
            <a:stretch>
              <a:fillRect l="-9" r="-9"/>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5"/>
            <a:stretch>
              <a:fillRect l="-9" r="-9"/>
            </a:stretch>
          </a:blipFill>
        </p:spPr>
        <p:txBody>
          <a:bodyPr/>
          <a:lstStyle/>
          <a:p>
            <a:endParaRPr lang="en-US"/>
          </a:p>
        </p:txBody>
      </p:sp>
      <p:sp>
        <p:nvSpPr>
          <p:cNvPr id="5" name="TextBox 5"/>
          <p:cNvSpPr txBox="1"/>
          <p:nvPr/>
        </p:nvSpPr>
        <p:spPr>
          <a:xfrm>
            <a:off x="2857537" y="-319814"/>
            <a:ext cx="11194949" cy="1081771"/>
          </a:xfrm>
          <a:prstGeom prst="rect">
            <a:avLst/>
          </a:prstGeom>
        </p:spPr>
        <p:txBody>
          <a:bodyPr lIns="0" tIns="0" rIns="0" bIns="0" rtlCol="0" anchor="t">
            <a:spAutoFit/>
          </a:bodyPr>
          <a:lstStyle/>
          <a:p>
            <a:pPr algn="l">
              <a:lnSpc>
                <a:spcPts val="9999"/>
              </a:lnSpc>
            </a:pPr>
            <a:r>
              <a:rPr lang="en-US" sz="3999" spc="-79" dirty="0" err="1">
                <a:solidFill>
                  <a:srgbClr val="2600B1"/>
                </a:solidFill>
                <a:latin typeface="Oswald" panose="00000500000000000000" pitchFamily="2" charset="0"/>
                <a:ea typeface="Poppins"/>
                <a:cs typeface="Poppins"/>
                <a:sym typeface="Poppins"/>
              </a:rPr>
              <a:t>Lược</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đồ</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cơ</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sở</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dữ</a:t>
            </a:r>
            <a:r>
              <a:rPr lang="en-US" sz="3999" spc="-79" dirty="0">
                <a:solidFill>
                  <a:srgbClr val="2600B1"/>
                </a:solidFill>
                <a:latin typeface="Oswald" panose="00000500000000000000" pitchFamily="2" charset="0"/>
                <a:ea typeface="Poppins"/>
                <a:cs typeface="Poppins"/>
                <a:sym typeface="Poppins"/>
              </a:rPr>
              <a:t> </a:t>
            </a:r>
            <a:r>
              <a:rPr lang="en-US" sz="3999" spc="-79" dirty="0" err="1">
                <a:solidFill>
                  <a:srgbClr val="2600B1"/>
                </a:solidFill>
                <a:latin typeface="Oswald" panose="00000500000000000000" pitchFamily="2" charset="0"/>
                <a:ea typeface="Poppins"/>
                <a:cs typeface="Poppins"/>
                <a:sym typeface="Poppins"/>
              </a:rPr>
              <a:t>liệu</a:t>
            </a:r>
            <a:endParaRPr lang="en-US" sz="3999" spc="-79" dirty="0">
              <a:solidFill>
                <a:srgbClr val="2600B1"/>
              </a:solidFill>
              <a:latin typeface="Oswald" panose="00000500000000000000" pitchFamily="2" charset="0"/>
              <a:ea typeface="Poppins"/>
              <a:cs typeface="Poppins"/>
              <a:sym typeface="Poppins"/>
            </a:endParaRPr>
          </a:p>
        </p:txBody>
      </p:sp>
      <p:pic>
        <p:nvPicPr>
          <p:cNvPr id="6" name="Picture 5" descr="A screenshot of a computer&#10;&#10;Description automatically generated">
            <a:extLst>
              <a:ext uri="{FF2B5EF4-FFF2-40B4-BE49-F238E27FC236}">
                <a16:creationId xmlns:a16="http://schemas.microsoft.com/office/drawing/2014/main" id="{917A6C11-62AB-4455-ED77-5BF2100B70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5862" y="1104900"/>
            <a:ext cx="12382463" cy="89397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06347" y="5362913"/>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srcRect/>
          <a:stretch>
            <a:fillRect/>
          </a:stretch>
        </p:blipFill>
        <p:spPr>
          <a:xfrm>
            <a:off x="1355315" y="4303831"/>
            <a:ext cx="1098588" cy="1381871"/>
          </a:xfrm>
          <a:prstGeom prst="rect">
            <a:avLst/>
          </a:prstGeom>
        </p:spPr>
      </p:pic>
      <p:sp>
        <p:nvSpPr>
          <p:cNvPr id="5" name="TextBox 5"/>
          <p:cNvSpPr txBox="1"/>
          <p:nvPr/>
        </p:nvSpPr>
        <p:spPr>
          <a:xfrm>
            <a:off x="3254205" y="4141906"/>
            <a:ext cx="11779590"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KẾT LUẬN</a:t>
            </a:r>
          </a:p>
        </p:txBody>
      </p:sp>
      <p:sp>
        <p:nvSpPr>
          <p:cNvPr id="6" name="Freeform 6"/>
          <p:cNvSpPr/>
          <p:nvPr/>
        </p:nvSpPr>
        <p:spPr>
          <a:xfrm>
            <a:off x="15024279" y="2246431"/>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 name="Picture 7"/>
          <p:cNvPicPr>
            <a:picLocks noChangeAspect="1"/>
          </p:cNvPicPr>
          <p:nvPr/>
        </p:nvPicPr>
        <p:blipFill>
          <a:blip r:embed="rId6"/>
          <a:srcRect/>
          <a:stretch>
            <a:fillRect/>
          </a:stretch>
        </p:blipFill>
        <p:spPr>
          <a:xfrm>
            <a:off x="15685338" y="5391660"/>
            <a:ext cx="1203221" cy="1513485"/>
          </a:xfrm>
          <a:prstGeom prst="rect">
            <a:avLst/>
          </a:prstGeom>
        </p:spPr>
      </p:pic>
      <p:sp>
        <p:nvSpPr>
          <p:cNvPr id="8" name="Freeform 8"/>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7955188" y="1716561"/>
            <a:ext cx="1755622" cy="1755622"/>
          </a:xfrm>
          <a:custGeom>
            <a:avLst/>
            <a:gdLst/>
            <a:ahLst/>
            <a:cxnLst/>
            <a:rect l="l" t="t" r="r" b="b"/>
            <a:pathLst>
              <a:path w="1755622" h="1755622">
                <a:moveTo>
                  <a:pt x="0" y="0"/>
                </a:moveTo>
                <a:lnTo>
                  <a:pt x="1755621" y="0"/>
                </a:lnTo>
                <a:lnTo>
                  <a:pt x="1755621" y="1755622"/>
                </a:lnTo>
                <a:lnTo>
                  <a:pt x="0" y="175562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0" name="TextBox 10"/>
          <p:cNvSpPr txBox="1"/>
          <p:nvPr/>
        </p:nvSpPr>
        <p:spPr>
          <a:xfrm>
            <a:off x="8133995" y="2023442"/>
            <a:ext cx="1398008" cy="1068306"/>
          </a:xfrm>
          <a:prstGeom prst="rect">
            <a:avLst/>
          </a:prstGeom>
        </p:spPr>
        <p:txBody>
          <a:bodyPr lIns="0" tIns="0" rIns="0" bIns="0" rtlCol="0" anchor="t">
            <a:spAutoFit/>
          </a:bodyPr>
          <a:lstStyle/>
          <a:p>
            <a:pPr marL="0" lvl="0" indent="0" algn="ctr">
              <a:lnSpc>
                <a:spcPts val="8773"/>
              </a:lnSpc>
              <a:spcBef>
                <a:spcPct val="0"/>
              </a:spcBef>
            </a:pPr>
            <a:r>
              <a:rPr lang="en-US" sz="6266">
                <a:solidFill>
                  <a:srgbClr val="FDFDFD"/>
                </a:solidFill>
                <a:latin typeface="Open Sans Extra Bold"/>
                <a:ea typeface="Open Sans Extra Bold"/>
                <a:cs typeface="Open Sans Extra Bold"/>
                <a:sym typeface="Open Sans Extra Bold"/>
              </a:rPr>
              <a:t>05</a:t>
            </a:r>
          </a:p>
        </p:txBody>
      </p:sp>
      <p:sp>
        <p:nvSpPr>
          <p:cNvPr id="11" name="Freeform 11"/>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11"/>
            <a:stretch>
              <a:fillRect l="-9" r="-9"/>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174408" y="5199451"/>
            <a:ext cx="12040601" cy="12040601"/>
          </a:xfrm>
          <a:custGeom>
            <a:avLst/>
            <a:gdLst/>
            <a:ahLst/>
            <a:cxnLst/>
            <a:rect l="l" t="t" r="r" b="b"/>
            <a:pathLst>
              <a:path w="12040601" h="12040601">
                <a:moveTo>
                  <a:pt x="0" y="0"/>
                </a:moveTo>
                <a:lnTo>
                  <a:pt x="12040601" y="0"/>
                </a:lnTo>
                <a:lnTo>
                  <a:pt x="12040601" y="12040601"/>
                </a:lnTo>
                <a:lnTo>
                  <a:pt x="0" y="12040601"/>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942172" y="5216594"/>
            <a:ext cx="3174672" cy="4122951"/>
          </a:xfrm>
          <a:prstGeom prst="rect">
            <a:avLst/>
          </a:prstGeom>
        </p:spPr>
      </p:pic>
      <p:sp>
        <p:nvSpPr>
          <p:cNvPr id="4" name="TextBox 4"/>
          <p:cNvSpPr txBox="1"/>
          <p:nvPr/>
        </p:nvSpPr>
        <p:spPr>
          <a:xfrm>
            <a:off x="1572377" y="601159"/>
            <a:ext cx="11342419" cy="1263932"/>
          </a:xfrm>
          <a:prstGeom prst="rect">
            <a:avLst/>
          </a:prstGeom>
        </p:spPr>
        <p:txBody>
          <a:bodyPr lIns="0" tIns="0" rIns="0" bIns="0" rtlCol="0" anchor="t">
            <a:spAutoFit/>
          </a:bodyPr>
          <a:lstStyle/>
          <a:p>
            <a:pPr algn="l">
              <a:lnSpc>
                <a:spcPts val="9894"/>
              </a:lnSpc>
            </a:pPr>
            <a:r>
              <a:rPr lang="en-US" sz="8913" dirty="0">
                <a:solidFill>
                  <a:srgbClr val="3428BA"/>
                </a:solidFill>
                <a:latin typeface="Oswald" panose="00000500000000000000" pitchFamily="2" charset="0"/>
                <a:ea typeface="Anton"/>
                <a:cs typeface="Anton"/>
                <a:sym typeface="Anton"/>
              </a:rPr>
              <a:t>KẾT QUẢ ĐẠT ĐƯỢC</a:t>
            </a:r>
          </a:p>
        </p:txBody>
      </p:sp>
      <p:sp>
        <p:nvSpPr>
          <p:cNvPr id="5" name="TextBox 5"/>
          <p:cNvSpPr txBox="1"/>
          <p:nvPr/>
        </p:nvSpPr>
        <p:spPr>
          <a:xfrm>
            <a:off x="6337923" y="2008398"/>
            <a:ext cx="10921377" cy="3187155"/>
          </a:xfrm>
          <a:prstGeom prst="rect">
            <a:avLst/>
          </a:prstGeom>
        </p:spPr>
        <p:txBody>
          <a:bodyPr lIns="0" tIns="0" rIns="0" bIns="0" rtlCol="0" anchor="t">
            <a:spAutoFit/>
          </a:bodyPr>
          <a:lstStyle/>
          <a:p>
            <a:pPr algn="l">
              <a:lnSpc>
                <a:spcPts val="4200"/>
              </a:lnSpc>
            </a:pPr>
            <a:r>
              <a:rPr lang="en-US" sz="3000" b="1" dirty="0" err="1">
                <a:solidFill>
                  <a:srgbClr val="3428BA"/>
                </a:solidFill>
                <a:latin typeface="Oswald" panose="00000500000000000000" pitchFamily="2" charset="0"/>
                <a:ea typeface="Poppins Bold"/>
                <a:cs typeface="Poppins Bold"/>
                <a:sym typeface="Poppins Bold"/>
              </a:rPr>
              <a:t>Triển</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khai</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trên</a:t>
            </a:r>
            <a:r>
              <a:rPr lang="en-US" sz="3000" b="1" dirty="0">
                <a:solidFill>
                  <a:srgbClr val="3428BA"/>
                </a:solidFill>
                <a:latin typeface="Oswald" panose="00000500000000000000" pitchFamily="2" charset="0"/>
                <a:ea typeface="Poppins Bold"/>
                <a:cs typeface="Poppins Bold"/>
                <a:sym typeface="Poppins Bold"/>
              </a:rPr>
              <a:t> AWS:</a:t>
            </a:r>
          </a:p>
          <a:p>
            <a:pPr marL="647700" lvl="1" indent="-323850" algn="l">
              <a:lnSpc>
                <a:spcPts val="4200"/>
              </a:lnSpc>
              <a:buFont typeface="Arial"/>
              <a:buChar char="•"/>
            </a:pPr>
            <a:r>
              <a:rPr lang="en-US" sz="3000" dirty="0" err="1">
                <a:solidFill>
                  <a:srgbClr val="3428BA"/>
                </a:solidFill>
                <a:latin typeface="Oswald" panose="00000500000000000000" pitchFamily="2" charset="0"/>
                <a:ea typeface="Poppins"/>
                <a:cs typeface="Poppins"/>
                <a:sym typeface="Poppins"/>
              </a:rPr>
              <a:t>Hệ</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thống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thương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mại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điện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tử</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đã</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được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xây</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dựng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và</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triển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khai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thành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công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trên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nền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tảng</a:t>
            </a:r>
            <a:r>
              <a:rPr lang="en-US" sz="3000" dirty="0">
                <a:solidFill>
                  <a:srgbClr val="3428BA"/>
                </a:solidFill>
                <a:latin typeface="Oswald" panose="00000500000000000000" pitchFamily="2" charset="0"/>
                <a:ea typeface="Poppins"/>
                <a:cs typeface="Poppins"/>
                <a:sym typeface="Poppins"/>
              </a:rPr>
              <a:t> Amazon Web Services (AWS). </a:t>
            </a:r>
          </a:p>
          <a:p>
            <a:pPr marL="647700" lvl="1" indent="-323850" algn="l">
              <a:lnSpc>
                <a:spcPts val="4200"/>
              </a:lnSpc>
              <a:buFont typeface="Arial"/>
              <a:buChar char="•"/>
            </a:pPr>
            <a:r>
              <a:rPr lang="en-US" sz="3000" dirty="0" err="1">
                <a:solidFill>
                  <a:srgbClr val="3428BA"/>
                </a:solidFill>
                <a:latin typeface="Oswald" panose="00000500000000000000" pitchFamily="2" charset="0"/>
                <a:ea typeface="Poppins"/>
                <a:cs typeface="Poppins"/>
                <a:sym typeface="Poppins"/>
              </a:rPr>
              <a:t>Việc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triển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khai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trên</a:t>
            </a:r>
            <a:r>
              <a:rPr lang="en-US" sz="3000" dirty="0">
                <a:solidFill>
                  <a:srgbClr val="3428BA"/>
                </a:solidFill>
                <a:latin typeface="Oswald" panose="00000500000000000000" pitchFamily="2" charset="0"/>
                <a:ea typeface="Poppins"/>
                <a:cs typeface="Poppins"/>
                <a:sym typeface="Poppins"/>
              </a:rPr>
              <a:t> AWS </a:t>
            </a:r>
            <a:r>
              <a:rPr lang="en-US" sz="3000" dirty="0" err="1">
                <a:solidFill>
                  <a:srgbClr val="3428BA"/>
                </a:solidFill>
                <a:latin typeface="Oswald" panose="00000500000000000000" pitchFamily="2" charset="0"/>
                <a:ea typeface="Poppins"/>
                <a:cs typeface="Poppins"/>
                <a:sym typeface="Poppins"/>
              </a:rPr>
              <a:t>giúp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hệ</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thống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đảm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bảo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tính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ổn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định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khả</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năng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mở</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rộng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linh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hoạt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và</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độ</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bảo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mật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cao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phù</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hợp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với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việc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mở</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rộng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người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dùng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khi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cần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thiết</a:t>
            </a:r>
            <a:r>
              <a:rPr lang="en-US" sz="3000" dirty="0">
                <a:solidFill>
                  <a:srgbClr val="3428BA"/>
                </a:solidFill>
                <a:latin typeface="Oswald" panose="00000500000000000000" pitchFamily="2" charset="0"/>
                <a:ea typeface="Poppins"/>
                <a:cs typeface="Poppins"/>
                <a:sym typeface="Poppins"/>
              </a:rPr>
              <a:t>​.</a:t>
            </a:r>
          </a:p>
        </p:txBody>
      </p:sp>
      <p:sp>
        <p:nvSpPr>
          <p:cNvPr id="6" name="TextBox 6"/>
          <p:cNvSpPr txBox="1"/>
          <p:nvPr/>
        </p:nvSpPr>
        <p:spPr>
          <a:xfrm>
            <a:off x="6354252" y="5953860"/>
            <a:ext cx="10921377" cy="2648417"/>
          </a:xfrm>
          <a:prstGeom prst="rect">
            <a:avLst/>
          </a:prstGeom>
        </p:spPr>
        <p:txBody>
          <a:bodyPr lIns="0" tIns="0" rIns="0" bIns="0" rtlCol="0" anchor="t">
            <a:spAutoFit/>
          </a:bodyPr>
          <a:lstStyle/>
          <a:p>
            <a:pPr algn="l">
              <a:lnSpc>
                <a:spcPts val="4200"/>
              </a:lnSpc>
            </a:pPr>
            <a:r>
              <a:rPr lang="en-US" sz="3000" b="1" dirty="0">
                <a:solidFill>
                  <a:srgbClr val="3428BA"/>
                </a:solidFill>
                <a:latin typeface="Oswald" panose="00000500000000000000" pitchFamily="2" charset="0"/>
                <a:ea typeface="Poppins Bold"/>
                <a:cs typeface="Poppins Bold"/>
                <a:sym typeface="Poppins Bold"/>
              </a:rPr>
              <a:t>Thanh </a:t>
            </a:r>
            <a:r>
              <a:rPr lang="en-US" sz="3000" b="1" dirty="0" err="1">
                <a:solidFill>
                  <a:srgbClr val="3428BA"/>
                </a:solidFill>
                <a:latin typeface="Oswald" panose="00000500000000000000" pitchFamily="2" charset="0"/>
                <a:ea typeface="Poppins Bold"/>
                <a:cs typeface="Poppins Bold"/>
                <a:sym typeface="Poppins Bold"/>
              </a:rPr>
              <a:t>toán</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trực</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tuyến</a:t>
            </a:r>
            <a:r>
              <a:rPr lang="en-US" sz="3000" b="1" dirty="0">
                <a:solidFill>
                  <a:srgbClr val="3428BA"/>
                </a:solidFill>
                <a:latin typeface="Oswald" panose="00000500000000000000" pitchFamily="2" charset="0"/>
                <a:ea typeface="Poppins Bold"/>
                <a:cs typeface="Poppins Bold"/>
                <a:sym typeface="Poppins Bold"/>
              </a:rPr>
              <a:t>:</a:t>
            </a:r>
          </a:p>
          <a:p>
            <a:pPr marL="647700" lvl="1" indent="-323850" algn="l">
              <a:lnSpc>
                <a:spcPts val="4200"/>
              </a:lnSpc>
              <a:buFont typeface="Arial"/>
              <a:buChar char="•"/>
            </a:pPr>
            <a:r>
              <a:rPr lang="en-US" sz="3000" dirty="0" err="1">
                <a:solidFill>
                  <a:srgbClr val="3428BA"/>
                </a:solidFill>
                <a:latin typeface="Oswald" panose="00000500000000000000" pitchFamily="2" charset="0"/>
                <a:ea typeface="Poppins"/>
                <a:cs typeface="Poppins"/>
                <a:sym typeface="Poppins"/>
              </a:rPr>
              <a:t>Hệ</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thống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đã</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tích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hợp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thành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công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tính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năng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thanh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toán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trực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tuyến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cho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phép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người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dùng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hoàn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tất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giao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dịch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mua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sắm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dễ</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dàng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Đây</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là</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một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trong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những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tính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năng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cốt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lõi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giúp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nâng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cao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trải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nghiệm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mua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sắm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của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khách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hàng</a:t>
            </a:r>
            <a:endParaRPr lang="en-US" sz="3000" dirty="0">
              <a:solidFill>
                <a:srgbClr val="3428BA"/>
              </a:solidFill>
              <a:latin typeface="Oswald" panose="00000500000000000000" pitchFamily="2" charset="0"/>
              <a:ea typeface="Poppins"/>
              <a:cs typeface="Poppins"/>
              <a:sym typeface="Poppins"/>
            </a:endParaRPr>
          </a:p>
        </p:txBody>
      </p:sp>
      <p:sp>
        <p:nvSpPr>
          <p:cNvPr id="7" name="Freeform 11">
            <a:extLst>
              <a:ext uri="{FF2B5EF4-FFF2-40B4-BE49-F238E27FC236}">
                <a16:creationId xmlns:a16="http://schemas.microsoft.com/office/drawing/2014/main" id="{5FE41815-5154-5ED2-21F9-4DB9D4629B6C}"/>
              </a:ext>
            </a:extLst>
          </p:cNvPr>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5"/>
            <a:stretch>
              <a:fillRect l="-9" r="-9"/>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84864" y="4847745"/>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srcRect/>
          <a:stretch>
            <a:fillRect/>
          </a:stretch>
        </p:blipFill>
        <p:spPr>
          <a:xfrm>
            <a:off x="1355315" y="4303831"/>
            <a:ext cx="1098588" cy="1381871"/>
          </a:xfrm>
          <a:prstGeom prst="rect">
            <a:avLst/>
          </a:prstGeom>
        </p:spPr>
      </p:pic>
      <p:sp>
        <p:nvSpPr>
          <p:cNvPr id="5" name="TextBox 5"/>
          <p:cNvSpPr txBox="1"/>
          <p:nvPr/>
        </p:nvSpPr>
        <p:spPr>
          <a:xfrm>
            <a:off x="4159354" y="4248698"/>
            <a:ext cx="9347289"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TỔNG QUAN ĐỀ TÀI</a:t>
            </a:r>
          </a:p>
        </p:txBody>
      </p:sp>
      <p:sp>
        <p:nvSpPr>
          <p:cNvPr id="6" name="Freeform 6"/>
          <p:cNvSpPr/>
          <p:nvPr/>
        </p:nvSpPr>
        <p:spPr>
          <a:xfrm>
            <a:off x="14673897" y="2244875"/>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 name="Picture 7"/>
          <p:cNvPicPr>
            <a:picLocks noChangeAspect="1"/>
          </p:cNvPicPr>
          <p:nvPr/>
        </p:nvPicPr>
        <p:blipFill>
          <a:blip r:embed="rId6"/>
          <a:srcRect/>
          <a:stretch>
            <a:fillRect/>
          </a:stretch>
        </p:blipFill>
        <p:spPr>
          <a:xfrm>
            <a:off x="15685338" y="5391660"/>
            <a:ext cx="1203221" cy="1513485"/>
          </a:xfrm>
          <a:prstGeom prst="rect">
            <a:avLst/>
          </a:prstGeom>
        </p:spPr>
      </p:pic>
      <p:sp>
        <p:nvSpPr>
          <p:cNvPr id="9" name="Freeform 9"/>
          <p:cNvSpPr/>
          <p:nvPr/>
        </p:nvSpPr>
        <p:spPr>
          <a:xfrm>
            <a:off x="7955188" y="1716561"/>
            <a:ext cx="1755622" cy="1755622"/>
          </a:xfrm>
          <a:custGeom>
            <a:avLst/>
            <a:gdLst/>
            <a:ahLst/>
            <a:cxnLst/>
            <a:rect l="l" t="t" r="r" b="b"/>
            <a:pathLst>
              <a:path w="1755622" h="1755622">
                <a:moveTo>
                  <a:pt x="0" y="0"/>
                </a:moveTo>
                <a:lnTo>
                  <a:pt x="1755621" y="0"/>
                </a:lnTo>
                <a:lnTo>
                  <a:pt x="1755621" y="1755622"/>
                </a:lnTo>
                <a:lnTo>
                  <a:pt x="0" y="175562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0" name="TextBox 10"/>
          <p:cNvSpPr txBox="1"/>
          <p:nvPr/>
        </p:nvSpPr>
        <p:spPr>
          <a:xfrm>
            <a:off x="8133995" y="2023442"/>
            <a:ext cx="1398008" cy="1068306"/>
          </a:xfrm>
          <a:prstGeom prst="rect">
            <a:avLst/>
          </a:prstGeom>
        </p:spPr>
        <p:txBody>
          <a:bodyPr lIns="0" tIns="0" rIns="0" bIns="0" rtlCol="0" anchor="t">
            <a:spAutoFit/>
          </a:bodyPr>
          <a:lstStyle/>
          <a:p>
            <a:pPr marL="0" lvl="0" indent="0" algn="ctr">
              <a:lnSpc>
                <a:spcPts val="8773"/>
              </a:lnSpc>
              <a:spcBef>
                <a:spcPct val="0"/>
              </a:spcBef>
            </a:pPr>
            <a:r>
              <a:rPr lang="en-US" sz="6266">
                <a:solidFill>
                  <a:srgbClr val="FDFDFD"/>
                </a:solidFill>
                <a:latin typeface="Open Sans Extra Bold"/>
                <a:ea typeface="Open Sans Extra Bold"/>
                <a:cs typeface="Open Sans Extra Bold"/>
                <a:sym typeface="Open Sans Extra Bold"/>
              </a:rPr>
              <a:t>01</a:t>
            </a:r>
          </a:p>
        </p:txBody>
      </p:sp>
      <p:sp>
        <p:nvSpPr>
          <p:cNvPr id="11" name="Freeform 11"/>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9"/>
            <a:stretch>
              <a:fillRect l="-9" r="-9"/>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174408" y="5199451"/>
            <a:ext cx="12040601" cy="12040601"/>
          </a:xfrm>
          <a:custGeom>
            <a:avLst/>
            <a:gdLst/>
            <a:ahLst/>
            <a:cxnLst/>
            <a:rect l="l" t="t" r="r" b="b"/>
            <a:pathLst>
              <a:path w="12040601" h="12040601">
                <a:moveTo>
                  <a:pt x="0" y="0"/>
                </a:moveTo>
                <a:lnTo>
                  <a:pt x="12040601" y="0"/>
                </a:lnTo>
                <a:lnTo>
                  <a:pt x="12040601" y="12040601"/>
                </a:lnTo>
                <a:lnTo>
                  <a:pt x="0" y="12040601"/>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942172" y="5216594"/>
            <a:ext cx="3174672" cy="4122951"/>
          </a:xfrm>
          <a:prstGeom prst="rect">
            <a:avLst/>
          </a:prstGeom>
        </p:spPr>
      </p:pic>
      <p:sp>
        <p:nvSpPr>
          <p:cNvPr id="4" name="TextBox 4"/>
          <p:cNvSpPr txBox="1"/>
          <p:nvPr/>
        </p:nvSpPr>
        <p:spPr>
          <a:xfrm>
            <a:off x="1572377" y="601159"/>
            <a:ext cx="11342419" cy="1263932"/>
          </a:xfrm>
          <a:prstGeom prst="rect">
            <a:avLst/>
          </a:prstGeom>
        </p:spPr>
        <p:txBody>
          <a:bodyPr lIns="0" tIns="0" rIns="0" bIns="0" rtlCol="0" anchor="t">
            <a:spAutoFit/>
          </a:bodyPr>
          <a:lstStyle/>
          <a:p>
            <a:pPr algn="l">
              <a:lnSpc>
                <a:spcPts val="9894"/>
              </a:lnSpc>
            </a:pPr>
            <a:r>
              <a:rPr lang="en-US" sz="8913" dirty="0">
                <a:solidFill>
                  <a:srgbClr val="3428BA"/>
                </a:solidFill>
                <a:latin typeface="Oswald" panose="00000500000000000000" pitchFamily="2" charset="0"/>
                <a:ea typeface="Anton"/>
                <a:cs typeface="Anton"/>
                <a:sym typeface="Anton"/>
              </a:rPr>
              <a:t>KẾT QUẢ ĐẠT ĐƯỢC</a:t>
            </a:r>
          </a:p>
        </p:txBody>
      </p:sp>
      <p:sp>
        <p:nvSpPr>
          <p:cNvPr id="5" name="TextBox 5"/>
          <p:cNvSpPr txBox="1"/>
          <p:nvPr/>
        </p:nvSpPr>
        <p:spPr>
          <a:xfrm>
            <a:off x="5802370" y="2991247"/>
            <a:ext cx="10921377" cy="3187026"/>
          </a:xfrm>
          <a:prstGeom prst="rect">
            <a:avLst/>
          </a:prstGeom>
        </p:spPr>
        <p:txBody>
          <a:bodyPr lIns="0" tIns="0" rIns="0" bIns="0" rtlCol="0" anchor="t">
            <a:spAutoFit/>
          </a:bodyPr>
          <a:lstStyle/>
          <a:p>
            <a:pPr marL="647700" lvl="1" indent="-323850" algn="l">
              <a:lnSpc>
                <a:spcPts val="4200"/>
              </a:lnSpc>
              <a:buFont typeface="Arial"/>
              <a:buChar char="•"/>
            </a:pPr>
            <a:r>
              <a:rPr lang="en-US" sz="3000" dirty="0" err="1">
                <a:solidFill>
                  <a:srgbClr val="3428BA"/>
                </a:solidFill>
                <a:latin typeface="Oswald" panose="00000500000000000000" pitchFamily="2" charset="0"/>
                <a:ea typeface="Poppins"/>
                <a:cs typeface="Poppins"/>
                <a:sym typeface="Poppins"/>
              </a:rPr>
              <a:t>Về</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mặt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công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nghệ</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hệ</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thống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sử</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dụng</a:t>
            </a:r>
            <a:r>
              <a:rPr lang="en-US" sz="3000" dirty="0">
                <a:solidFill>
                  <a:srgbClr val="3428BA"/>
                </a:solidFill>
                <a:latin typeface="Oswald" panose="00000500000000000000" pitchFamily="2" charset="0"/>
                <a:ea typeface="Poppins"/>
                <a:cs typeface="Poppins"/>
                <a:sym typeface="Poppins"/>
              </a:rPr>
              <a:t> React </a:t>
            </a:r>
            <a:r>
              <a:rPr lang="en-US" sz="3000" dirty="0" err="1">
                <a:solidFill>
                  <a:srgbClr val="3428BA"/>
                </a:solidFill>
                <a:latin typeface="Oswald" panose="00000500000000000000" pitchFamily="2" charset="0"/>
                <a:ea typeface="Poppins"/>
                <a:cs typeface="Poppins"/>
                <a:sym typeface="Poppins"/>
              </a:rPr>
              <a:t>cho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phần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giao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diện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người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dùng</a:t>
            </a:r>
            <a:r>
              <a:rPr lang="en-US" sz="3000" dirty="0">
                <a:solidFill>
                  <a:srgbClr val="3428BA"/>
                </a:solidFill>
                <a:latin typeface="Oswald" panose="00000500000000000000" pitchFamily="2" charset="0"/>
                <a:ea typeface="Poppins"/>
                <a:cs typeface="Poppins"/>
                <a:sym typeface="Poppins"/>
              </a:rPr>
              <a:t> (frontend) </a:t>
            </a:r>
            <a:r>
              <a:rPr lang="en-US" sz="3000" dirty="0" err="1">
                <a:solidFill>
                  <a:srgbClr val="3428BA"/>
                </a:solidFill>
                <a:latin typeface="Oswald" panose="00000500000000000000" pitchFamily="2" charset="0"/>
                <a:ea typeface="Poppins"/>
                <a:cs typeface="Poppins"/>
                <a:sym typeface="Poppins"/>
              </a:rPr>
              <a:t>và</a:t>
            </a:r>
            <a:r>
              <a:rPr lang="en-US" sz="3000" dirty="0">
                <a:solidFill>
                  <a:srgbClr val="3428BA"/>
                </a:solidFill>
                <a:latin typeface="Oswald" panose="00000500000000000000" pitchFamily="2" charset="0"/>
                <a:ea typeface="Poppins"/>
                <a:cs typeface="Poppins"/>
                <a:sym typeface="Poppins"/>
              </a:rPr>
              <a:t> Spring Boot </a:t>
            </a:r>
            <a:r>
              <a:rPr lang="en-US" sz="3000" dirty="0" err="1">
                <a:solidFill>
                  <a:srgbClr val="3428BA"/>
                </a:solidFill>
                <a:latin typeface="Oswald" panose="00000500000000000000" pitchFamily="2" charset="0"/>
                <a:ea typeface="Poppins"/>
                <a:cs typeface="Poppins"/>
                <a:sym typeface="Poppins"/>
              </a:rPr>
              <a:t>cho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phần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xử</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lý</a:t>
            </a:r>
            <a:r>
              <a:rPr lang="en-US" sz="3000" dirty="0">
                <a:solidFill>
                  <a:srgbClr val="3428BA"/>
                </a:solidFill>
                <a:latin typeface="Oswald" panose="00000500000000000000" pitchFamily="2" charset="0"/>
                <a:ea typeface="Poppins"/>
                <a:cs typeface="Poppins"/>
                <a:sym typeface="Poppins"/>
              </a:rPr>
              <a:t> logic </a:t>
            </a:r>
            <a:r>
              <a:rPr lang="en-US" sz="3000" dirty="0" err="1">
                <a:solidFill>
                  <a:srgbClr val="3428BA"/>
                </a:solidFill>
                <a:latin typeface="Oswald" panose="00000500000000000000" pitchFamily="2" charset="0"/>
                <a:ea typeface="Poppins"/>
                <a:cs typeface="Poppins"/>
                <a:sym typeface="Poppins"/>
              </a:rPr>
              <a:t>nghiệp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vụ</a:t>
            </a:r>
            <a:r>
              <a:rPr lang="en-US" sz="3000" dirty="0">
                <a:solidFill>
                  <a:srgbClr val="3428BA"/>
                </a:solidFill>
                <a:latin typeface="Oswald" panose="00000500000000000000" pitchFamily="2" charset="0"/>
                <a:ea typeface="Poppins"/>
                <a:cs typeface="Poppins"/>
                <a:sym typeface="Poppins"/>
              </a:rPr>
              <a:t> (backend), </a:t>
            </a:r>
            <a:r>
              <a:rPr lang="en-US" sz="3000" dirty="0" err="1">
                <a:solidFill>
                  <a:srgbClr val="3428BA"/>
                </a:solidFill>
                <a:latin typeface="Oswald" panose="00000500000000000000" pitchFamily="2" charset="0"/>
                <a:ea typeface="Poppins"/>
                <a:cs typeface="Poppins"/>
                <a:sym typeface="Poppins"/>
              </a:rPr>
              <a:t>cùng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với</a:t>
            </a:r>
            <a:r>
              <a:rPr lang="en-US" sz="3000" dirty="0">
                <a:solidFill>
                  <a:srgbClr val="3428BA"/>
                </a:solidFill>
                <a:latin typeface="Oswald" panose="00000500000000000000" pitchFamily="2" charset="0"/>
                <a:ea typeface="Poppins"/>
                <a:cs typeface="Poppins"/>
                <a:sym typeface="Poppins"/>
              </a:rPr>
              <a:t> MySQL </a:t>
            </a:r>
            <a:r>
              <a:rPr lang="en-US" sz="3000" dirty="0" err="1">
                <a:solidFill>
                  <a:srgbClr val="3428BA"/>
                </a:solidFill>
                <a:latin typeface="Oswald" panose="00000500000000000000" pitchFamily="2" charset="0"/>
                <a:ea typeface="Poppins"/>
                <a:cs typeface="Poppins"/>
                <a:sym typeface="Poppins"/>
              </a:rPr>
              <a:t>để</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quản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lý</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cơ</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sở</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dữ</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liệu</a:t>
            </a:r>
            <a:r>
              <a:rPr lang="en-US" sz="3000" dirty="0">
                <a:solidFill>
                  <a:srgbClr val="3428BA"/>
                </a:solidFill>
                <a:latin typeface="Oswald" panose="00000500000000000000" pitchFamily="2" charset="0"/>
                <a:ea typeface="Poppins"/>
                <a:cs typeface="Poppins"/>
                <a:sym typeface="Poppins"/>
              </a:rPr>
              <a:t>.</a:t>
            </a:r>
          </a:p>
          <a:p>
            <a:pPr algn="l">
              <a:lnSpc>
                <a:spcPts val="4200"/>
              </a:lnSpc>
            </a:pPr>
            <a:endParaRPr lang="en-US" sz="3000" dirty="0">
              <a:solidFill>
                <a:srgbClr val="3428BA"/>
              </a:solidFill>
              <a:latin typeface="Oswald" panose="00000500000000000000" pitchFamily="2" charset="0"/>
              <a:ea typeface="Poppins"/>
              <a:cs typeface="Poppins"/>
              <a:sym typeface="Poppins"/>
            </a:endParaRPr>
          </a:p>
          <a:p>
            <a:pPr marL="647700" lvl="1" indent="-323850" algn="l">
              <a:lnSpc>
                <a:spcPts val="4200"/>
              </a:lnSpc>
              <a:buFont typeface="Arial"/>
              <a:buChar char="•"/>
            </a:pPr>
            <a:r>
              <a:rPr lang="en-US" sz="3000" dirty="0" err="1">
                <a:solidFill>
                  <a:srgbClr val="3428BA"/>
                </a:solidFill>
                <a:latin typeface="Oswald" panose="00000500000000000000" pitchFamily="2" charset="0"/>
                <a:ea typeface="Poppins"/>
                <a:cs typeface="Poppins"/>
                <a:sym typeface="Poppins"/>
              </a:rPr>
              <a:t>Những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tính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năng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cốt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lõi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Tìm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kiếm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sản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phẩm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đặt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hàng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quản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lý</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giỏ</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hàng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và</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đơn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hàng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quản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lý</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hóa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đơn</a:t>
            </a:r>
            <a:r>
              <a:rPr lang="en-US" sz="3000" dirty="0">
                <a:solidFill>
                  <a:srgbClr val="3428BA"/>
                </a:solidFill>
                <a:latin typeface="Oswald" panose="00000500000000000000" pitchFamily="2" charset="0"/>
                <a:ea typeface="Poppins"/>
                <a:cs typeface="Poppins"/>
                <a:sym typeface="Poppins"/>
              </a:rPr>
              <a:t>…</a:t>
            </a:r>
          </a:p>
        </p:txBody>
      </p:sp>
      <p:sp>
        <p:nvSpPr>
          <p:cNvPr id="6" name="Freeform 11">
            <a:extLst>
              <a:ext uri="{FF2B5EF4-FFF2-40B4-BE49-F238E27FC236}">
                <a16:creationId xmlns:a16="http://schemas.microsoft.com/office/drawing/2014/main" id="{D609DF48-47F0-3D00-809E-E7F1C8A376BA}"/>
              </a:ext>
            </a:extLst>
          </p:cNvPr>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5"/>
            <a:stretch>
              <a:fillRect l="-9" r="-9"/>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174408" y="5199451"/>
            <a:ext cx="12040601" cy="12040601"/>
          </a:xfrm>
          <a:custGeom>
            <a:avLst/>
            <a:gdLst/>
            <a:ahLst/>
            <a:cxnLst/>
            <a:rect l="l" t="t" r="r" b="b"/>
            <a:pathLst>
              <a:path w="12040601" h="12040601">
                <a:moveTo>
                  <a:pt x="0" y="0"/>
                </a:moveTo>
                <a:lnTo>
                  <a:pt x="12040601" y="0"/>
                </a:lnTo>
                <a:lnTo>
                  <a:pt x="12040601" y="12040601"/>
                </a:lnTo>
                <a:lnTo>
                  <a:pt x="0" y="12040601"/>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942172" y="5216594"/>
            <a:ext cx="3174672" cy="4122951"/>
          </a:xfrm>
          <a:prstGeom prst="rect">
            <a:avLst/>
          </a:prstGeom>
        </p:spPr>
      </p:pic>
      <p:sp>
        <p:nvSpPr>
          <p:cNvPr id="4" name="TextBox 4"/>
          <p:cNvSpPr txBox="1"/>
          <p:nvPr/>
        </p:nvSpPr>
        <p:spPr>
          <a:xfrm>
            <a:off x="1572377" y="601159"/>
            <a:ext cx="11342419" cy="1263932"/>
          </a:xfrm>
          <a:prstGeom prst="rect">
            <a:avLst/>
          </a:prstGeom>
        </p:spPr>
        <p:txBody>
          <a:bodyPr lIns="0" tIns="0" rIns="0" bIns="0" rtlCol="0" anchor="t">
            <a:spAutoFit/>
          </a:bodyPr>
          <a:lstStyle/>
          <a:p>
            <a:pPr algn="l">
              <a:lnSpc>
                <a:spcPts val="9894"/>
              </a:lnSpc>
            </a:pPr>
            <a:r>
              <a:rPr lang="en-US" sz="8913" dirty="0">
                <a:solidFill>
                  <a:srgbClr val="3428BA"/>
                </a:solidFill>
                <a:latin typeface="Oswald" panose="00000500000000000000" pitchFamily="2" charset="0"/>
                <a:ea typeface="Anton"/>
                <a:cs typeface="Anton"/>
                <a:sym typeface="Anton"/>
              </a:rPr>
              <a:t>HẠN CHẾ </a:t>
            </a:r>
          </a:p>
        </p:txBody>
      </p:sp>
      <p:sp>
        <p:nvSpPr>
          <p:cNvPr id="5" name="TextBox 5"/>
          <p:cNvSpPr txBox="1"/>
          <p:nvPr/>
        </p:nvSpPr>
        <p:spPr>
          <a:xfrm>
            <a:off x="5958717" y="1913708"/>
            <a:ext cx="10921377" cy="5341590"/>
          </a:xfrm>
          <a:prstGeom prst="rect">
            <a:avLst/>
          </a:prstGeom>
        </p:spPr>
        <p:txBody>
          <a:bodyPr lIns="0" tIns="0" rIns="0" bIns="0" rtlCol="0" anchor="t">
            <a:spAutoFit/>
          </a:bodyPr>
          <a:lstStyle/>
          <a:p>
            <a:pPr algn="l">
              <a:lnSpc>
                <a:spcPts val="4200"/>
              </a:lnSpc>
            </a:pPr>
            <a:r>
              <a:rPr lang="en-US" sz="3000" b="1" dirty="0" err="1">
                <a:solidFill>
                  <a:srgbClr val="3428BA"/>
                </a:solidFill>
                <a:latin typeface="Oswald" panose="00000500000000000000" pitchFamily="2" charset="0"/>
                <a:ea typeface="Poppins Bold"/>
                <a:cs typeface="Poppins Bold"/>
                <a:sym typeface="Poppins Bold"/>
              </a:rPr>
              <a:t>Hiệu</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năng</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khi</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tải</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lớn</a:t>
            </a:r>
            <a:r>
              <a:rPr lang="en-US" sz="3000" b="1" dirty="0">
                <a:solidFill>
                  <a:srgbClr val="3428BA"/>
                </a:solidFill>
                <a:latin typeface="Oswald" panose="00000500000000000000" pitchFamily="2" charset="0"/>
                <a:ea typeface="Poppins Bold"/>
                <a:cs typeface="Poppins Bold"/>
                <a:sym typeface="Poppins Bold"/>
              </a:rPr>
              <a:t>:</a:t>
            </a:r>
          </a:p>
          <a:p>
            <a:pPr marL="647700" lvl="1" indent="-323850" algn="l">
              <a:lnSpc>
                <a:spcPts val="4200"/>
              </a:lnSpc>
              <a:buFont typeface="Arial"/>
              <a:buChar char="•"/>
            </a:pPr>
            <a:r>
              <a:rPr lang="en-US" sz="3000" dirty="0" err="1">
                <a:solidFill>
                  <a:srgbClr val="3428BA"/>
                </a:solidFill>
                <a:latin typeface="Oswald" panose="00000500000000000000" pitchFamily="2" charset="0"/>
                <a:ea typeface="Poppins"/>
                <a:cs typeface="Poppins"/>
                <a:sym typeface="Poppins"/>
              </a:rPr>
              <a:t>Mặc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dù</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hệ</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thống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hoạt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động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ổn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định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trong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môi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trường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thử</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nghiệm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với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số</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lượng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người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dùng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giới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hạn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nhưng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có</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thể</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gặp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phải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tình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trạng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tải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chậm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khi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lượng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truy</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cập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tăng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cao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Điều</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này</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là</a:t>
            </a:r>
            <a:r>
              <a:rPr lang="en-US" sz="3000" dirty="0">
                <a:solidFill>
                  <a:srgbClr val="3428BA"/>
                </a:solidFill>
                <a:latin typeface="Oswald" panose="00000500000000000000" pitchFamily="2" charset="0"/>
                <a:ea typeface="Poppins"/>
                <a:cs typeface="Poppins"/>
                <a:sym typeface="Poppins"/>
              </a:rPr>
              <a:t> do </a:t>
            </a:r>
            <a:r>
              <a:rPr lang="en-US" sz="3000" dirty="0" err="1">
                <a:solidFill>
                  <a:srgbClr val="3428BA"/>
                </a:solidFill>
                <a:latin typeface="Oswald" panose="00000500000000000000" pitchFamily="2" charset="0"/>
                <a:ea typeface="Poppins"/>
                <a:cs typeface="Poppins"/>
                <a:sym typeface="Poppins"/>
              </a:rPr>
              <a:t>giới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hạn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tài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nguyên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của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bản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dùng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thử</a:t>
            </a:r>
            <a:r>
              <a:rPr lang="en-US" sz="3000" dirty="0">
                <a:solidFill>
                  <a:srgbClr val="3428BA"/>
                </a:solidFill>
                <a:latin typeface="Oswald" panose="00000500000000000000" pitchFamily="2" charset="0"/>
                <a:ea typeface="Poppins"/>
                <a:cs typeface="Poppins"/>
                <a:sym typeface="Poppins"/>
              </a:rPr>
              <a:t> AWS </a:t>
            </a:r>
            <a:r>
              <a:rPr lang="en-US" sz="3000" dirty="0" err="1">
                <a:solidFill>
                  <a:srgbClr val="3428BA"/>
                </a:solidFill>
                <a:latin typeface="Oswald" panose="00000500000000000000" pitchFamily="2" charset="0"/>
                <a:ea typeface="Poppins"/>
                <a:cs typeface="Poppins"/>
                <a:sym typeface="Poppins"/>
              </a:rPr>
              <a:t>và</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việc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chưa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tối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ưu</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hóa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các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thuật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toán</a:t>
            </a:r>
            <a:r>
              <a:rPr lang="en-US" sz="3000" dirty="0">
                <a:solidFill>
                  <a:srgbClr val="3428BA"/>
                </a:solidFill>
                <a:latin typeface="Oswald" panose="00000500000000000000" pitchFamily="2" charset="0"/>
                <a:ea typeface="Poppins"/>
                <a:cs typeface="Poppins"/>
                <a:sym typeface="Poppins"/>
              </a:rPr>
              <a:t>.</a:t>
            </a:r>
          </a:p>
          <a:p>
            <a:pPr algn="l">
              <a:lnSpc>
                <a:spcPts val="4200"/>
              </a:lnSpc>
            </a:pPr>
            <a:r>
              <a:rPr lang="en-US" sz="3000" dirty="0">
                <a:solidFill>
                  <a:srgbClr val="3428BA"/>
                </a:solidFill>
                <a:latin typeface="Oswald" panose="00000500000000000000" pitchFamily="2" charset="0"/>
                <a:ea typeface="Poppins"/>
                <a:cs typeface="Poppins"/>
                <a:sym typeface="Poppins"/>
              </a:rPr>
              <a:t>​</a:t>
            </a:r>
          </a:p>
          <a:p>
            <a:pPr algn="l">
              <a:lnSpc>
                <a:spcPts val="4200"/>
              </a:lnSpc>
            </a:pPr>
            <a:r>
              <a:rPr lang="en-US" sz="3000" b="1" dirty="0" err="1">
                <a:solidFill>
                  <a:srgbClr val="3428BA"/>
                </a:solidFill>
                <a:latin typeface="Oswald" panose="00000500000000000000" pitchFamily="2" charset="0"/>
                <a:ea typeface="Poppins Bold"/>
                <a:cs typeface="Poppins Bold"/>
                <a:sym typeface="Poppins Bold"/>
              </a:rPr>
              <a:t>Tính</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năng</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chưa</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hoàn</a:t>
            </a:r>
            <a:r>
              <a:rPr lang="en-US" sz="3000" b="1" dirty="0">
                <a:solidFill>
                  <a:srgbClr val="3428BA"/>
                </a:solidFill>
                <a:latin typeface="Oswald" panose="00000500000000000000" pitchFamily="2" charset="0"/>
                <a:ea typeface="Poppins Bold"/>
                <a:cs typeface="Poppins Bold"/>
                <a:sym typeface="Poppins Bold"/>
              </a:rPr>
              <a:t> </a:t>
            </a:r>
            <a:r>
              <a:rPr lang="en-US" sz="3000" b="1" dirty="0" err="1">
                <a:solidFill>
                  <a:srgbClr val="3428BA"/>
                </a:solidFill>
                <a:latin typeface="Oswald" panose="00000500000000000000" pitchFamily="2" charset="0"/>
                <a:ea typeface="Poppins Bold"/>
                <a:cs typeface="Poppins Bold"/>
                <a:sym typeface="Poppins Bold"/>
              </a:rPr>
              <a:t>thiện</a:t>
            </a:r>
            <a:r>
              <a:rPr lang="en-US" sz="3000" b="1" dirty="0">
                <a:solidFill>
                  <a:srgbClr val="3428BA"/>
                </a:solidFill>
                <a:latin typeface="Oswald" panose="00000500000000000000" pitchFamily="2" charset="0"/>
                <a:ea typeface="Poppins Bold"/>
                <a:cs typeface="Poppins Bold"/>
                <a:sym typeface="Poppins Bold"/>
              </a:rPr>
              <a:t>:</a:t>
            </a:r>
          </a:p>
          <a:p>
            <a:pPr marL="647700" lvl="1" indent="-323850" algn="l">
              <a:lnSpc>
                <a:spcPts val="4200"/>
              </a:lnSpc>
              <a:buFont typeface="Arial"/>
              <a:buChar char="•"/>
            </a:pPr>
            <a:r>
              <a:rPr lang="en-US" sz="3000" dirty="0" err="1">
                <a:solidFill>
                  <a:srgbClr val="3428BA"/>
                </a:solidFill>
                <a:latin typeface="Oswald" panose="00000500000000000000" pitchFamily="2" charset="0"/>
                <a:ea typeface="Poppins"/>
                <a:cs typeface="Poppins"/>
                <a:sym typeface="Poppins"/>
              </a:rPr>
              <a:t>Các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tính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năng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nâng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cao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như</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theo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dõi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đơn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hàng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theo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thời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gian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thực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tích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hợp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bản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đồ</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vị</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trí</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địa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lý</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và</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gợi</a:t>
            </a:r>
            <a:r>
              <a:rPr lang="en-US" sz="3000" dirty="0">
                <a:solidFill>
                  <a:srgbClr val="3428BA"/>
                </a:solidFill>
                <a:latin typeface="Oswald" panose="00000500000000000000" pitchFamily="2" charset="0"/>
                <a:ea typeface="Poppins"/>
                <a:cs typeface="Poppins"/>
                <a:sym typeface="Poppins"/>
              </a:rPr>
              <a:t> ý </a:t>
            </a:r>
            <a:r>
              <a:rPr lang="en-US" sz="3000" dirty="0" err="1">
                <a:solidFill>
                  <a:srgbClr val="3428BA"/>
                </a:solidFill>
                <a:latin typeface="Oswald" panose="00000500000000000000" pitchFamily="2" charset="0"/>
                <a:ea typeface="Poppins"/>
                <a:cs typeface="Poppins"/>
                <a:sym typeface="Poppins"/>
              </a:rPr>
              <a:t>sản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phẩm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dựa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trên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hành</a:t>
            </a:r>
            <a:r>
              <a:rPr lang="en-US" sz="3000" dirty="0">
                <a:solidFill>
                  <a:srgbClr val="3428BA"/>
                </a:solidFill>
                <a:latin typeface="Oswald" panose="00000500000000000000" pitchFamily="2" charset="0"/>
                <a:ea typeface="Poppins"/>
                <a:cs typeface="Poppins"/>
                <a:sym typeface="Poppins"/>
              </a:rPr>
              <a:t> vi </a:t>
            </a:r>
            <a:r>
              <a:rPr lang="en-US" sz="3000" dirty="0" err="1">
                <a:solidFill>
                  <a:srgbClr val="3428BA"/>
                </a:solidFill>
                <a:latin typeface="Oswald" panose="00000500000000000000" pitchFamily="2" charset="0"/>
                <a:ea typeface="Poppins"/>
                <a:cs typeface="Poppins"/>
                <a:sym typeface="Poppins"/>
              </a:rPr>
              <a:t>người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dùng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chỉ</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mới</a:t>
            </a:r>
            <a:r>
              <a:rPr lang="en-US" sz="3000" dirty="0">
                <a:solidFill>
                  <a:srgbClr val="3428BA"/>
                </a:solidFill>
                <a:latin typeface="Oswald" panose="00000500000000000000" pitchFamily="2" charset="0"/>
                <a:ea typeface="Poppins"/>
                <a:cs typeface="Poppins"/>
                <a:sym typeface="Poppins"/>
              </a:rPr>
              <a:t> ở </a:t>
            </a:r>
            <a:r>
              <a:rPr lang="en-US" sz="3000" dirty="0" err="1">
                <a:solidFill>
                  <a:srgbClr val="3428BA"/>
                </a:solidFill>
                <a:latin typeface="Oswald" panose="00000500000000000000" pitchFamily="2" charset="0"/>
                <a:ea typeface="Poppins"/>
                <a:cs typeface="Poppins"/>
                <a:sym typeface="Poppins"/>
              </a:rPr>
              <a:t>giai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đoạn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thử</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nghiệm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hoặc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chưa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hoàn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thành</a:t>
            </a:r>
            <a:r>
              <a:rPr lang="en-US" sz="3000" dirty="0">
                <a:solidFill>
                  <a:srgbClr val="3428BA"/>
                </a:solidFill>
                <a:latin typeface="Oswald" panose="00000500000000000000" pitchFamily="2" charset="0"/>
                <a:ea typeface="Poppins"/>
                <a:cs typeface="Poppins"/>
                <a:sym typeface="Poppins"/>
              </a:rPr>
              <a:t>​.</a:t>
            </a:r>
          </a:p>
        </p:txBody>
      </p:sp>
      <p:sp>
        <p:nvSpPr>
          <p:cNvPr id="6" name="Freeform 11">
            <a:extLst>
              <a:ext uri="{FF2B5EF4-FFF2-40B4-BE49-F238E27FC236}">
                <a16:creationId xmlns:a16="http://schemas.microsoft.com/office/drawing/2014/main" id="{FB678C84-FEA1-245D-9FF4-DA8583F78284}"/>
              </a:ext>
            </a:extLst>
          </p:cNvPr>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5"/>
            <a:stretch>
              <a:fillRect l="-9" r="-9"/>
            </a:stretch>
          </a:blipFill>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767082" y="513491"/>
            <a:ext cx="10681369"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HƯỚNG PHÁT TRIỂN DỰ ÁN</a:t>
            </a:r>
          </a:p>
        </p:txBody>
      </p:sp>
      <p:sp>
        <p:nvSpPr>
          <p:cNvPr id="4" name="TextBox 4"/>
          <p:cNvSpPr txBox="1"/>
          <p:nvPr/>
        </p:nvSpPr>
        <p:spPr>
          <a:xfrm>
            <a:off x="3539274" y="2276502"/>
            <a:ext cx="14504117" cy="7322774"/>
          </a:xfrm>
          <a:prstGeom prst="rect">
            <a:avLst/>
          </a:prstGeom>
        </p:spPr>
        <p:txBody>
          <a:bodyPr lIns="0" tIns="0" rIns="0" bIns="0" rtlCol="0" anchor="t">
            <a:spAutoFit/>
          </a:bodyPr>
          <a:lstStyle/>
          <a:p>
            <a:pPr algn="l">
              <a:lnSpc>
                <a:spcPts val="4800"/>
              </a:lnSpc>
            </a:pPr>
            <a:r>
              <a:rPr lang="en-US" sz="3000" dirty="0" err="1">
                <a:solidFill>
                  <a:srgbClr val="3428BA"/>
                </a:solidFill>
                <a:latin typeface="Oswald" panose="00000500000000000000" pitchFamily="2" charset="0"/>
                <a:ea typeface="Poppins"/>
                <a:cs typeface="Poppins"/>
                <a:sym typeface="Poppins"/>
              </a:rPr>
              <a:t>Tối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ưu</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hóa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hiệu</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năng</a:t>
            </a:r>
            <a:r>
              <a:rPr lang="en-US" sz="3000" dirty="0">
                <a:solidFill>
                  <a:srgbClr val="3428BA"/>
                </a:solidFill>
                <a:latin typeface="Oswald" panose="00000500000000000000" pitchFamily="2" charset="0"/>
                <a:ea typeface="Poppins"/>
                <a:cs typeface="Poppins"/>
                <a:sym typeface="Poppins"/>
              </a:rPr>
              <a:t>:</a:t>
            </a:r>
          </a:p>
          <a:p>
            <a:pPr marL="647700" lvl="1" indent="-323850" algn="l">
              <a:lnSpc>
                <a:spcPts val="4800"/>
              </a:lnSpc>
              <a:buFont typeface="Arial"/>
              <a:buChar char="•"/>
            </a:pPr>
            <a:r>
              <a:rPr lang="en-US" sz="3000" dirty="0" err="1">
                <a:solidFill>
                  <a:srgbClr val="3428BA"/>
                </a:solidFill>
                <a:latin typeface="Oswald" panose="00000500000000000000" pitchFamily="2" charset="0"/>
                <a:ea typeface="Poppins"/>
                <a:cs typeface="Poppins"/>
                <a:sym typeface="Poppins"/>
              </a:rPr>
              <a:t>Nâng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cấp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cơ</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sở</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dữ</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liệu</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và</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thuật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toán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xử</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lý</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để</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đảm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bảo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hiệu</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suất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khi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có</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lưu</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lượng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người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dùng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cao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Xem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xét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việc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sử</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dụng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các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dịch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vụ</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mạnh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hơn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của</a:t>
            </a:r>
            <a:r>
              <a:rPr lang="en-US" sz="3000" dirty="0">
                <a:solidFill>
                  <a:srgbClr val="3428BA"/>
                </a:solidFill>
                <a:latin typeface="Oswald" panose="00000500000000000000" pitchFamily="2" charset="0"/>
                <a:ea typeface="Poppins"/>
                <a:cs typeface="Poppins"/>
                <a:sym typeface="Poppins"/>
              </a:rPr>
              <a:t> AWS </a:t>
            </a:r>
            <a:r>
              <a:rPr lang="en-US" sz="3000" dirty="0" err="1">
                <a:solidFill>
                  <a:srgbClr val="3428BA"/>
                </a:solidFill>
                <a:latin typeface="Oswald" panose="00000500000000000000" pitchFamily="2" charset="0"/>
                <a:ea typeface="Poppins"/>
                <a:cs typeface="Poppins"/>
                <a:sym typeface="Poppins"/>
              </a:rPr>
              <a:t>và</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áp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dụng</a:t>
            </a:r>
            <a:r>
              <a:rPr lang="en-US" sz="3000" dirty="0">
                <a:solidFill>
                  <a:srgbClr val="3428BA"/>
                </a:solidFill>
                <a:latin typeface="Oswald" panose="00000500000000000000" pitchFamily="2" charset="0"/>
                <a:ea typeface="Poppins"/>
                <a:cs typeface="Poppins"/>
                <a:sym typeface="Poppins"/>
              </a:rPr>
              <a:t> caching.</a:t>
            </a:r>
          </a:p>
          <a:p>
            <a:pPr marL="323850" lvl="1" algn="l">
              <a:lnSpc>
                <a:spcPts val="4800"/>
              </a:lnSpc>
            </a:pPr>
            <a:endParaRPr lang="en-US" sz="3000" dirty="0">
              <a:solidFill>
                <a:srgbClr val="3428BA"/>
              </a:solidFill>
              <a:latin typeface="Oswald" panose="00000500000000000000" pitchFamily="2" charset="0"/>
              <a:ea typeface="Poppins"/>
              <a:cs typeface="Poppins"/>
              <a:sym typeface="Poppins"/>
            </a:endParaRPr>
          </a:p>
          <a:p>
            <a:pPr algn="l">
              <a:lnSpc>
                <a:spcPts val="4800"/>
              </a:lnSpc>
            </a:pPr>
            <a:r>
              <a:rPr lang="en-US" sz="3000" dirty="0" err="1">
                <a:solidFill>
                  <a:srgbClr val="3428BA"/>
                </a:solidFill>
                <a:latin typeface="Oswald" panose="00000500000000000000" pitchFamily="2" charset="0"/>
                <a:ea typeface="Poppins"/>
                <a:cs typeface="Poppins"/>
                <a:sym typeface="Poppins"/>
              </a:rPr>
              <a:t>Nâng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cao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bảo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mật</a:t>
            </a:r>
            <a:r>
              <a:rPr lang="en-US" sz="3000" dirty="0">
                <a:solidFill>
                  <a:srgbClr val="3428BA"/>
                </a:solidFill>
                <a:latin typeface="Oswald" panose="00000500000000000000" pitchFamily="2" charset="0"/>
                <a:ea typeface="Poppins"/>
                <a:cs typeface="Poppins"/>
                <a:sym typeface="Poppins"/>
              </a:rPr>
              <a:t>:</a:t>
            </a:r>
          </a:p>
          <a:p>
            <a:pPr marL="647700" lvl="1" indent="-323850" algn="l">
              <a:lnSpc>
                <a:spcPts val="4800"/>
              </a:lnSpc>
              <a:buFont typeface="Arial"/>
              <a:buChar char="•"/>
            </a:pPr>
            <a:r>
              <a:rPr lang="en-US" sz="3000" dirty="0" err="1">
                <a:solidFill>
                  <a:srgbClr val="3428BA"/>
                </a:solidFill>
                <a:latin typeface="Oswald" panose="00000500000000000000" pitchFamily="2" charset="0"/>
                <a:ea typeface="Poppins"/>
                <a:cs typeface="Poppins"/>
                <a:sym typeface="Poppins"/>
              </a:rPr>
              <a:t>Áp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dụng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thêm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các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biện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pháp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bảo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mật</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và</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triển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khai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tường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lửa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ứng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dụng</a:t>
            </a:r>
            <a:r>
              <a:rPr lang="en-US" sz="3000" dirty="0">
                <a:solidFill>
                  <a:srgbClr val="3428BA"/>
                </a:solidFill>
                <a:latin typeface="Oswald" panose="00000500000000000000" pitchFamily="2" charset="0"/>
                <a:ea typeface="Poppins"/>
                <a:cs typeface="Poppins"/>
                <a:sym typeface="Poppins"/>
              </a:rPr>
              <a:t> web (WAF) </a:t>
            </a:r>
            <a:r>
              <a:rPr lang="en-US" sz="3000" dirty="0" err="1">
                <a:solidFill>
                  <a:srgbClr val="3428BA"/>
                </a:solidFill>
                <a:latin typeface="Oswald" panose="00000500000000000000" pitchFamily="2" charset="0"/>
                <a:ea typeface="Poppins"/>
                <a:cs typeface="Poppins"/>
                <a:sym typeface="Poppins"/>
              </a:rPr>
              <a:t>để</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ngăn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chặn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các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cuộc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tấn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công</a:t>
            </a:r>
            <a:r>
              <a:rPr lang="en-US" sz="3000" dirty="0">
                <a:solidFill>
                  <a:srgbClr val="3428BA"/>
                </a:solidFill>
                <a:latin typeface="Oswald" panose="00000500000000000000" pitchFamily="2" charset="0"/>
                <a:ea typeface="Poppins"/>
                <a:cs typeface="Poppins"/>
                <a:sym typeface="Poppins"/>
              </a:rPr>
              <a:t>​.</a:t>
            </a:r>
          </a:p>
          <a:p>
            <a:pPr marL="323850" lvl="1" algn="l">
              <a:lnSpc>
                <a:spcPts val="4800"/>
              </a:lnSpc>
            </a:pPr>
            <a:endParaRPr lang="en-US" sz="3000" dirty="0">
              <a:solidFill>
                <a:srgbClr val="3428BA"/>
              </a:solidFill>
              <a:latin typeface="Oswald" panose="00000500000000000000" pitchFamily="2" charset="0"/>
              <a:ea typeface="Poppins"/>
              <a:cs typeface="Poppins"/>
              <a:sym typeface="Poppins"/>
            </a:endParaRPr>
          </a:p>
          <a:p>
            <a:pPr algn="l">
              <a:lnSpc>
                <a:spcPts val="4800"/>
              </a:lnSpc>
            </a:pPr>
            <a:r>
              <a:rPr lang="en-US" sz="3000" dirty="0" err="1">
                <a:solidFill>
                  <a:srgbClr val="3428BA"/>
                </a:solidFill>
                <a:latin typeface="Oswald" panose="00000500000000000000" pitchFamily="2" charset="0"/>
                <a:ea typeface="Poppins"/>
                <a:cs typeface="Poppins"/>
                <a:sym typeface="Poppins"/>
              </a:rPr>
              <a:t>Mở</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rộng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tính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năng</a:t>
            </a:r>
            <a:r>
              <a:rPr lang="en-US" sz="3000" dirty="0">
                <a:solidFill>
                  <a:srgbClr val="3428BA"/>
                </a:solidFill>
                <a:latin typeface="Oswald" panose="00000500000000000000" pitchFamily="2" charset="0"/>
                <a:ea typeface="Poppins"/>
                <a:cs typeface="Poppins"/>
                <a:sym typeface="Poppins"/>
              </a:rPr>
              <a:t>:</a:t>
            </a:r>
          </a:p>
          <a:p>
            <a:pPr marL="647700" lvl="1" indent="-323850" algn="l">
              <a:lnSpc>
                <a:spcPts val="4800"/>
              </a:lnSpc>
              <a:buFont typeface="Arial"/>
              <a:buChar char="•"/>
            </a:pPr>
            <a:r>
              <a:rPr lang="en-US" sz="3000" dirty="0" err="1">
                <a:solidFill>
                  <a:srgbClr val="3428BA"/>
                </a:solidFill>
                <a:latin typeface="Oswald" panose="00000500000000000000" pitchFamily="2" charset="0"/>
                <a:ea typeface="Poppins"/>
                <a:cs typeface="Poppins"/>
                <a:sym typeface="Poppins"/>
              </a:rPr>
              <a:t>Tích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hợp</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tính</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năng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theo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dõi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đơn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hàng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theo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thời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gian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thực</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hỗ</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trợ</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đa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ngôn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ngữ</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và</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tối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ưu</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hóa</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giao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diện</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người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dùng</a:t>
            </a:r>
            <a:r>
              <a:rPr lang="en-US" sz="3000" dirty="0">
                <a:solidFill>
                  <a:srgbClr val="3428BA"/>
                </a:solidFill>
                <a:latin typeface="Oswald" panose="00000500000000000000" pitchFamily="2" charset="0"/>
                <a:ea typeface="Poppins"/>
                <a:cs typeface="Poppins"/>
                <a:sym typeface="Poppins"/>
              </a:rPr>
              <a:t> (UX/UI) </a:t>
            </a:r>
            <a:r>
              <a:rPr lang="en-US" sz="3000" dirty="0" err="1">
                <a:solidFill>
                  <a:srgbClr val="3428BA"/>
                </a:solidFill>
                <a:latin typeface="Oswald" panose="00000500000000000000" pitchFamily="2" charset="0"/>
                <a:ea typeface="Poppins"/>
                <a:cs typeface="Poppins"/>
                <a:sym typeface="Poppins"/>
              </a:rPr>
              <a:t>để</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nâng</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cao</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trải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nghiệm</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người</a:t>
            </a:r>
            <a:r>
              <a:rPr lang="en-US" sz="3000" dirty="0">
                <a:solidFill>
                  <a:srgbClr val="3428BA"/>
                </a:solidFill>
                <a:latin typeface="Oswald" panose="00000500000000000000" pitchFamily="2" charset="0"/>
                <a:ea typeface="Poppins"/>
                <a:cs typeface="Poppins"/>
                <a:sym typeface="Poppins"/>
              </a:rPr>
              <a:t> </a:t>
            </a:r>
            <a:r>
              <a:rPr lang="en-US" sz="3000" dirty="0" err="1">
                <a:solidFill>
                  <a:srgbClr val="3428BA"/>
                </a:solidFill>
                <a:latin typeface="Oswald" panose="00000500000000000000" pitchFamily="2" charset="0"/>
                <a:ea typeface="Poppins"/>
                <a:cs typeface="Poppins"/>
                <a:sym typeface="Poppins"/>
              </a:rPr>
              <a:t>dùng</a:t>
            </a:r>
            <a:r>
              <a:rPr lang="en-US" sz="3000" dirty="0">
                <a:solidFill>
                  <a:srgbClr val="3428BA"/>
                </a:solidFill>
                <a:latin typeface="Oswald" panose="00000500000000000000" pitchFamily="2" charset="0"/>
                <a:ea typeface="Poppins"/>
                <a:cs typeface="Poppins"/>
                <a:sym typeface="Poppins"/>
              </a:rPr>
              <a:t>/.</a:t>
            </a:r>
          </a:p>
          <a:p>
            <a:pPr algn="l">
              <a:lnSpc>
                <a:spcPts val="4800"/>
              </a:lnSpc>
            </a:pPr>
            <a:endParaRPr lang="en-US" sz="3000" dirty="0">
              <a:solidFill>
                <a:srgbClr val="3428BA"/>
              </a:solidFill>
              <a:latin typeface="Oswald" panose="00000500000000000000" pitchFamily="2" charset="0"/>
              <a:ea typeface="Poppins"/>
              <a:cs typeface="Poppins"/>
              <a:sym typeface="Poppins"/>
            </a:endParaRPr>
          </a:p>
        </p:txBody>
      </p:sp>
      <p:sp>
        <p:nvSpPr>
          <p:cNvPr id="5" name="Freeform 11">
            <a:extLst>
              <a:ext uri="{FF2B5EF4-FFF2-40B4-BE49-F238E27FC236}">
                <a16:creationId xmlns:a16="http://schemas.microsoft.com/office/drawing/2014/main" id="{D0E7947A-0B3A-42E2-BE07-A943C11AEC6C}"/>
              </a:ext>
            </a:extLst>
          </p:cNvPr>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4"/>
            <a:stretch>
              <a:fillRect l="-9" r="-9"/>
            </a:stretch>
          </a:blipFill>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06347" y="5362913"/>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srcRect/>
          <a:stretch>
            <a:fillRect/>
          </a:stretch>
        </p:blipFill>
        <p:spPr>
          <a:xfrm>
            <a:off x="1355315" y="4303831"/>
            <a:ext cx="1098588" cy="1381871"/>
          </a:xfrm>
          <a:prstGeom prst="rect">
            <a:avLst/>
          </a:prstGeom>
        </p:spPr>
      </p:pic>
      <p:sp>
        <p:nvSpPr>
          <p:cNvPr id="5" name="TextBox 5"/>
          <p:cNvSpPr txBox="1"/>
          <p:nvPr/>
        </p:nvSpPr>
        <p:spPr>
          <a:xfrm>
            <a:off x="3254205" y="4141906"/>
            <a:ext cx="11779590" cy="2925219"/>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GIỚI THIỆU CHƯƠNG TRÌNH VÀ DEMO SẢN PHẨM</a:t>
            </a:r>
          </a:p>
        </p:txBody>
      </p:sp>
      <p:sp>
        <p:nvSpPr>
          <p:cNvPr id="6" name="Freeform 6"/>
          <p:cNvSpPr/>
          <p:nvPr/>
        </p:nvSpPr>
        <p:spPr>
          <a:xfrm>
            <a:off x="15024279" y="2246431"/>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 name="Picture 7"/>
          <p:cNvPicPr>
            <a:picLocks noChangeAspect="1"/>
          </p:cNvPicPr>
          <p:nvPr/>
        </p:nvPicPr>
        <p:blipFill>
          <a:blip r:embed="rId6"/>
          <a:srcRect/>
          <a:stretch>
            <a:fillRect/>
          </a:stretch>
        </p:blipFill>
        <p:spPr>
          <a:xfrm>
            <a:off x="15685338" y="5391660"/>
            <a:ext cx="1203221" cy="1513485"/>
          </a:xfrm>
          <a:prstGeom prst="rect">
            <a:avLst/>
          </a:prstGeom>
        </p:spPr>
      </p:pic>
      <p:sp>
        <p:nvSpPr>
          <p:cNvPr id="8" name="Freeform 8"/>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7955188" y="1716561"/>
            <a:ext cx="1755622" cy="1755622"/>
          </a:xfrm>
          <a:custGeom>
            <a:avLst/>
            <a:gdLst/>
            <a:ahLst/>
            <a:cxnLst/>
            <a:rect l="l" t="t" r="r" b="b"/>
            <a:pathLst>
              <a:path w="1755622" h="1755622">
                <a:moveTo>
                  <a:pt x="0" y="0"/>
                </a:moveTo>
                <a:lnTo>
                  <a:pt x="1755621" y="0"/>
                </a:lnTo>
                <a:lnTo>
                  <a:pt x="1755621" y="1755622"/>
                </a:lnTo>
                <a:lnTo>
                  <a:pt x="0" y="175562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0" name="TextBox 10"/>
          <p:cNvSpPr txBox="1"/>
          <p:nvPr/>
        </p:nvSpPr>
        <p:spPr>
          <a:xfrm>
            <a:off x="8133995" y="2023442"/>
            <a:ext cx="1398008" cy="1068306"/>
          </a:xfrm>
          <a:prstGeom prst="rect">
            <a:avLst/>
          </a:prstGeom>
        </p:spPr>
        <p:txBody>
          <a:bodyPr lIns="0" tIns="0" rIns="0" bIns="0" rtlCol="0" anchor="t">
            <a:spAutoFit/>
          </a:bodyPr>
          <a:lstStyle/>
          <a:p>
            <a:pPr marL="0" lvl="0" indent="0" algn="ctr">
              <a:lnSpc>
                <a:spcPts val="8773"/>
              </a:lnSpc>
              <a:spcBef>
                <a:spcPct val="0"/>
              </a:spcBef>
            </a:pPr>
            <a:r>
              <a:rPr lang="en-US" sz="6266">
                <a:solidFill>
                  <a:srgbClr val="FDFDFD"/>
                </a:solidFill>
                <a:latin typeface="Open Sans Extra Bold"/>
                <a:ea typeface="Open Sans Extra Bold"/>
                <a:cs typeface="Open Sans Extra Bold"/>
                <a:sym typeface="Open Sans Extra Bold"/>
              </a:rPr>
              <a:t>06</a:t>
            </a:r>
          </a:p>
        </p:txBody>
      </p:sp>
      <p:sp>
        <p:nvSpPr>
          <p:cNvPr id="11" name="Freeform 11"/>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11"/>
            <a:stretch>
              <a:fillRect l="-9" r="-9"/>
            </a:stretch>
          </a:blipFill>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545874" y="545777"/>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979570" y="5942879"/>
            <a:ext cx="22247141" cy="3341626"/>
            <a:chOff x="0" y="0"/>
            <a:chExt cx="5302669" cy="796486"/>
          </a:xfrm>
        </p:grpSpPr>
        <p:sp>
          <p:nvSpPr>
            <p:cNvPr id="4" name="Freeform 4"/>
            <p:cNvSpPr/>
            <p:nvPr/>
          </p:nvSpPr>
          <p:spPr>
            <a:xfrm>
              <a:off x="0" y="0"/>
              <a:ext cx="5302669" cy="796486"/>
            </a:xfrm>
            <a:custGeom>
              <a:avLst/>
              <a:gdLst/>
              <a:ahLst/>
              <a:cxnLst/>
              <a:rect l="l" t="t" r="r" b="b"/>
              <a:pathLst>
                <a:path w="5302669" h="796486">
                  <a:moveTo>
                    <a:pt x="0" y="0"/>
                  </a:moveTo>
                  <a:lnTo>
                    <a:pt x="5302669" y="0"/>
                  </a:lnTo>
                  <a:lnTo>
                    <a:pt x="5302669" y="796486"/>
                  </a:lnTo>
                  <a:lnTo>
                    <a:pt x="0" y="796486"/>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p:cNvSpPr txBox="1"/>
            <p:nvPr/>
          </p:nvSpPr>
          <p:spPr>
            <a:xfrm>
              <a:off x="0" y="-38100"/>
              <a:ext cx="5302669" cy="83458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2873577"/>
            <a:ext cx="5077990" cy="50779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138572" y="1605667"/>
            <a:ext cx="2147544" cy="214754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5248703" y="1751546"/>
            <a:ext cx="10307167" cy="2955926"/>
          </a:xfrm>
          <a:prstGeom prst="rect">
            <a:avLst/>
          </a:prstGeom>
        </p:spPr>
        <p:txBody>
          <a:bodyPr lIns="0" tIns="0" rIns="0" bIns="0" rtlCol="0" anchor="t">
            <a:spAutoFit/>
          </a:bodyPr>
          <a:lstStyle/>
          <a:p>
            <a:pPr algn="l">
              <a:lnSpc>
                <a:spcPts val="11899"/>
              </a:lnSpc>
              <a:spcBef>
                <a:spcPct val="0"/>
              </a:spcBef>
            </a:pPr>
            <a:r>
              <a:rPr lang="en-US" sz="8499" dirty="0">
                <a:solidFill>
                  <a:srgbClr val="3428BA"/>
                </a:solidFill>
                <a:latin typeface="Oswald" panose="00000500000000000000" pitchFamily="2" charset="0"/>
                <a:ea typeface="Anton"/>
                <a:cs typeface="Anton"/>
                <a:sym typeface="Anton"/>
              </a:rPr>
              <a:t>CẢM ƠN QUÝ THẦY CÔ VÀ CÁC BẠN ĐÃ LẮNG NGHE!</a:t>
            </a:r>
          </a:p>
        </p:txBody>
      </p:sp>
      <p:sp>
        <p:nvSpPr>
          <p:cNvPr id="13" name="Freeform 11">
            <a:extLst>
              <a:ext uri="{FF2B5EF4-FFF2-40B4-BE49-F238E27FC236}">
                <a16:creationId xmlns:a16="http://schemas.microsoft.com/office/drawing/2014/main" id="{FFD0FB72-FFD8-C376-756F-E08E65B9EB02}"/>
              </a:ext>
            </a:extLst>
          </p:cNvPr>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4"/>
            <a:stretch>
              <a:fillRect l="-9" r="-9"/>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1531669" y="1761109"/>
            <a:ext cx="15390110" cy="5245691"/>
          </a:xfrm>
          <a:prstGeom prst="rect">
            <a:avLst/>
          </a:prstGeom>
        </p:spPr>
        <p:txBody>
          <a:bodyPr lIns="0" tIns="0" rIns="0" bIns="0" rtlCol="0" anchor="t">
            <a:spAutoFit/>
          </a:bodyPr>
          <a:lstStyle/>
          <a:p>
            <a:pPr algn="just">
              <a:lnSpc>
                <a:spcPts val="5181"/>
              </a:lnSpc>
            </a:pPr>
            <a:r>
              <a:rPr lang="en-US" sz="3300" b="1" dirty="0" err="1">
                <a:solidFill>
                  <a:srgbClr val="280EAD"/>
                </a:solidFill>
                <a:latin typeface="Oswald" panose="00000500000000000000" pitchFamily="2" charset="0"/>
                <a:ea typeface="Poppins Bold"/>
                <a:cs typeface="Poppins Bold"/>
                <a:sym typeface="Poppins Bold"/>
              </a:rPr>
              <a:t>Thực</a:t>
            </a:r>
            <a:r>
              <a:rPr lang="en-US" sz="3300" b="1" dirty="0">
                <a:solidFill>
                  <a:srgbClr val="280EAD"/>
                </a:solidFill>
                <a:latin typeface="Oswald" panose="00000500000000000000" pitchFamily="2" charset="0"/>
                <a:ea typeface="Poppins Bold"/>
                <a:cs typeface="Poppins Bold"/>
                <a:sym typeface="Poppins Bold"/>
              </a:rPr>
              <a:t> </a:t>
            </a:r>
            <a:r>
              <a:rPr lang="en-US" sz="3300" b="1" dirty="0" err="1">
                <a:solidFill>
                  <a:srgbClr val="280EAD"/>
                </a:solidFill>
                <a:latin typeface="Oswald" panose="00000500000000000000" pitchFamily="2" charset="0"/>
                <a:ea typeface="Poppins Bold"/>
                <a:cs typeface="Poppins Bold"/>
                <a:sym typeface="Poppins Bold"/>
              </a:rPr>
              <a:t>trạng</a:t>
            </a:r>
            <a:r>
              <a:rPr lang="en-US" sz="3300" b="1" dirty="0">
                <a:solidFill>
                  <a:srgbClr val="280EAD"/>
                </a:solidFill>
                <a:latin typeface="Oswald" panose="00000500000000000000" pitchFamily="2" charset="0"/>
                <a:ea typeface="Poppins Bold"/>
                <a:cs typeface="Poppins Bold"/>
                <a:sym typeface="Poppins Bold"/>
              </a:rPr>
              <a:t>:</a:t>
            </a:r>
          </a:p>
          <a:p>
            <a:pPr marL="699161" lvl="1" indent="-349581" algn="just">
              <a:lnSpc>
                <a:spcPts val="5181"/>
              </a:lnSpc>
              <a:buFont typeface="Arial"/>
              <a:buChar char="•"/>
            </a:pPr>
            <a:r>
              <a:rPr lang="en-US" sz="3300" dirty="0" err="1">
                <a:solidFill>
                  <a:srgbClr val="280EAD"/>
                </a:solidFill>
                <a:latin typeface="Oswald" panose="00000500000000000000" pitchFamily="2" charset="0"/>
                <a:ea typeface="Poppins"/>
                <a:cs typeface="Poppins"/>
                <a:sym typeface="Poppins"/>
              </a:rPr>
              <a:t>Ngày</a:t>
            </a:r>
            <a:r>
              <a:rPr lang="en-US" sz="3300" dirty="0">
                <a:solidFill>
                  <a:srgbClr val="280EAD"/>
                </a:solidFill>
                <a:latin typeface="Oswald" panose="00000500000000000000" pitchFamily="2" charset="0"/>
                <a:ea typeface="Poppins"/>
                <a:cs typeface="Poppins"/>
                <a:sym typeface="Poppins"/>
              </a:rPr>
              <a:t> nay, </a:t>
            </a:r>
            <a:r>
              <a:rPr lang="en-US" sz="3300" dirty="0" err="1">
                <a:solidFill>
                  <a:srgbClr val="280EAD"/>
                </a:solidFill>
                <a:latin typeface="Oswald" panose="00000500000000000000" pitchFamily="2" charset="0"/>
                <a:ea typeface="Poppins"/>
                <a:cs typeface="Poppins"/>
                <a:sym typeface="Poppins"/>
              </a:rPr>
              <a:t>với</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sự</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phát</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triển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nhanh</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chóng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của</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công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nghệ</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và</a:t>
            </a:r>
            <a:r>
              <a:rPr lang="en-US" sz="3300" dirty="0">
                <a:solidFill>
                  <a:srgbClr val="280EAD"/>
                </a:solidFill>
                <a:latin typeface="Oswald" panose="00000500000000000000" pitchFamily="2" charset="0"/>
                <a:ea typeface="Poppins"/>
                <a:cs typeface="Poppins"/>
                <a:sym typeface="Poppins"/>
              </a:rPr>
              <a:t> xu </a:t>
            </a:r>
            <a:r>
              <a:rPr lang="en-US" sz="3300" dirty="0" err="1">
                <a:solidFill>
                  <a:srgbClr val="280EAD"/>
                </a:solidFill>
                <a:latin typeface="Oswald" panose="00000500000000000000" pitchFamily="2" charset="0"/>
                <a:ea typeface="Poppins"/>
                <a:cs typeface="Poppins"/>
                <a:sym typeface="Poppins"/>
              </a:rPr>
              <a:t>hướng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tiêu</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dùng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trực</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tuyến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nhu</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cầu</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đặt</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và</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giao</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đồ</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ăn</a:t>
            </a:r>
            <a:r>
              <a:rPr lang="en-US" sz="3300" dirty="0">
                <a:solidFill>
                  <a:srgbClr val="280EAD"/>
                </a:solidFill>
                <a:latin typeface="Oswald" panose="00000500000000000000" pitchFamily="2" charset="0"/>
                <a:ea typeface="Poppins"/>
                <a:cs typeface="Poppins"/>
                <a:sym typeface="Poppins"/>
              </a:rPr>
              <a:t> online </a:t>
            </a:r>
            <a:r>
              <a:rPr lang="en-US" sz="3300" dirty="0" err="1">
                <a:solidFill>
                  <a:srgbClr val="280EAD"/>
                </a:solidFill>
                <a:latin typeface="Oswald" panose="00000500000000000000" pitchFamily="2" charset="0"/>
                <a:ea typeface="Poppins"/>
                <a:cs typeface="Poppins"/>
                <a:sym typeface="Poppins"/>
              </a:rPr>
              <a:t>đang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bùng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nổ</a:t>
            </a:r>
            <a:r>
              <a:rPr lang="en-US" sz="3300" dirty="0">
                <a:solidFill>
                  <a:srgbClr val="280EAD"/>
                </a:solidFill>
                <a:latin typeface="Oswald" panose="00000500000000000000" pitchFamily="2" charset="0"/>
                <a:ea typeface="Poppins"/>
                <a:cs typeface="Poppins"/>
                <a:sym typeface="Poppins"/>
              </a:rPr>
              <a:t>. </a:t>
            </a:r>
          </a:p>
          <a:p>
            <a:pPr marL="699161" lvl="1" indent="-349581" algn="just">
              <a:lnSpc>
                <a:spcPts val="5181"/>
              </a:lnSpc>
              <a:buFont typeface="Arial"/>
              <a:buChar char="•"/>
            </a:pPr>
            <a:r>
              <a:rPr lang="en-US" sz="3300" dirty="0" err="1">
                <a:solidFill>
                  <a:srgbClr val="280EAD"/>
                </a:solidFill>
                <a:latin typeface="Oswald" panose="00000500000000000000" pitchFamily="2" charset="0"/>
                <a:ea typeface="Poppins"/>
                <a:cs typeface="Poppins"/>
                <a:sym typeface="Poppins"/>
              </a:rPr>
              <a:t>Tuy</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nhiên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nhiều</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nhà</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hàng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vẫn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chưa</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có</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hệ</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thống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trực</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tuyến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để</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hỗ</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trợ</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khách</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hàng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đặt</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món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làm</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giảm</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hiệu</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quả</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kinh</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doanh</a:t>
            </a:r>
            <a:r>
              <a:rPr lang="en-US" sz="3300" dirty="0">
                <a:solidFill>
                  <a:srgbClr val="280EAD"/>
                </a:solidFill>
                <a:latin typeface="Oswald" panose="00000500000000000000" pitchFamily="2" charset="0"/>
                <a:ea typeface="Poppins"/>
                <a:cs typeface="Poppins"/>
                <a:sym typeface="Poppins"/>
              </a:rPr>
              <a:t>. </a:t>
            </a:r>
          </a:p>
          <a:p>
            <a:pPr marL="699161" lvl="1" indent="-349581" algn="just">
              <a:lnSpc>
                <a:spcPts val="5181"/>
              </a:lnSpc>
              <a:buFont typeface="Arial"/>
              <a:buChar char="•"/>
            </a:pPr>
            <a:r>
              <a:rPr lang="en-US" sz="3300" dirty="0" err="1">
                <a:solidFill>
                  <a:srgbClr val="280EAD"/>
                </a:solidFill>
                <a:latin typeface="Oswald" panose="00000500000000000000" pitchFamily="2" charset="0"/>
                <a:ea typeface="Poppins"/>
                <a:cs typeface="Poppins"/>
                <a:sym typeface="Poppins"/>
              </a:rPr>
              <a:t>Khách</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hàng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phải</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liên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hệ</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trực</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tiếp</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hoặc</a:t>
            </a:r>
            <a:r>
              <a:rPr lang="en-US" sz="3300" dirty="0">
                <a:solidFill>
                  <a:srgbClr val="280EAD"/>
                </a:solidFill>
                <a:latin typeface="Oswald" panose="00000500000000000000" pitchFamily="2" charset="0"/>
                <a:ea typeface="Poppins"/>
                <a:cs typeface="Poppins"/>
                <a:sym typeface="Poppins"/>
              </a:rPr>
              <a:t> qua </a:t>
            </a:r>
            <a:r>
              <a:rPr lang="en-US" sz="3300" dirty="0" err="1">
                <a:solidFill>
                  <a:srgbClr val="280EAD"/>
                </a:solidFill>
                <a:latin typeface="Oswald" panose="00000500000000000000" pitchFamily="2" charset="0"/>
                <a:ea typeface="Poppins"/>
                <a:cs typeface="Poppins"/>
                <a:sym typeface="Poppins"/>
              </a:rPr>
              <a:t>điện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thoại</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để</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đặt</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món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gây</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tốn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thời</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gian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và</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không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tối</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ưu</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hóa</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được</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quá</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trình</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giao</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nhận</a:t>
            </a:r>
            <a:r>
              <a:rPr lang="en-US" sz="3300" dirty="0">
                <a:solidFill>
                  <a:srgbClr val="280EAD"/>
                </a:solidFill>
                <a:latin typeface="Oswald" panose="00000500000000000000" pitchFamily="2" charset="0"/>
                <a:ea typeface="Poppins"/>
                <a:cs typeface="Poppins"/>
                <a:sym typeface="Poppins"/>
              </a:rPr>
              <a:t>.</a:t>
            </a:r>
          </a:p>
          <a:p>
            <a:pPr algn="just">
              <a:lnSpc>
                <a:spcPts val="5181"/>
              </a:lnSpc>
            </a:pPr>
            <a:endParaRPr lang="en-US" sz="3300" dirty="0">
              <a:solidFill>
                <a:srgbClr val="280EAD"/>
              </a:solidFill>
              <a:latin typeface="Oswald" panose="00000500000000000000" pitchFamily="2" charset="0"/>
              <a:ea typeface="Poppins"/>
              <a:cs typeface="Poppins"/>
              <a:sym typeface="Poppins"/>
            </a:endParaRPr>
          </a:p>
        </p:txBody>
      </p:sp>
      <p:grpSp>
        <p:nvGrpSpPr>
          <p:cNvPr id="4" name="Group 4"/>
          <p:cNvGrpSpPr/>
          <p:nvPr/>
        </p:nvGrpSpPr>
        <p:grpSpPr>
          <a:xfrm>
            <a:off x="370992" y="7124700"/>
            <a:ext cx="1004475" cy="1004475"/>
            <a:chOff x="0" y="0"/>
            <a:chExt cx="812800" cy="812800"/>
          </a:xfrm>
        </p:grpSpPr>
        <p:sp>
          <p:nvSpPr>
            <p:cNvPr id="5" name="Freeform 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5284FF"/>
            </a:solidFill>
          </p:spPr>
          <p:txBody>
            <a:bodyPr/>
            <a:lstStyle/>
            <a:p>
              <a:endParaRPr lang="en-US"/>
            </a:p>
          </p:txBody>
        </p:sp>
        <p:sp>
          <p:nvSpPr>
            <p:cNvPr id="6" name="TextBox 6"/>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470356" y="229236"/>
            <a:ext cx="9347289"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MÔ TẢ BÀI TOÁN</a:t>
            </a:r>
          </a:p>
        </p:txBody>
      </p:sp>
      <p:sp>
        <p:nvSpPr>
          <p:cNvPr id="8" name="TextBox 8"/>
          <p:cNvSpPr txBox="1"/>
          <p:nvPr/>
        </p:nvSpPr>
        <p:spPr>
          <a:xfrm>
            <a:off x="1981200" y="6896100"/>
            <a:ext cx="15390110" cy="1931041"/>
          </a:xfrm>
          <a:prstGeom prst="rect">
            <a:avLst/>
          </a:prstGeom>
        </p:spPr>
        <p:txBody>
          <a:bodyPr lIns="0" tIns="0" rIns="0" bIns="0" rtlCol="0" anchor="t">
            <a:spAutoFit/>
          </a:bodyPr>
          <a:lstStyle/>
          <a:p>
            <a:pPr algn="just">
              <a:lnSpc>
                <a:spcPts val="5181"/>
              </a:lnSpc>
            </a:pPr>
            <a:r>
              <a:rPr lang="en-US" sz="3300" dirty="0" err="1">
                <a:solidFill>
                  <a:srgbClr val="280EAD"/>
                </a:solidFill>
                <a:latin typeface="Oswald" panose="00000500000000000000" pitchFamily="2" charset="0"/>
                <a:ea typeface="Poppins"/>
                <a:cs typeface="Poppins"/>
                <a:sym typeface="Poppins"/>
              </a:rPr>
              <a:t>Xây</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dựng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một</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hệ</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thống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đặt</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và</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giao</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đồ</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ăn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trực</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tuyến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cho</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phép</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khách</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hàng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dễ</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dàng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đặt</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món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theo</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dõi</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đơn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hàng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và</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thanh</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toán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đồng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thời</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giúp</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nhà</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hàng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quản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lý</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đơn</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hàng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và</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giao</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hàng</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hiệu</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quả</a:t>
            </a:r>
            <a:r>
              <a:rPr lang="en-US" sz="3300" dirty="0">
                <a:solidFill>
                  <a:srgbClr val="280EAD"/>
                </a:solidFill>
                <a:latin typeface="Oswald" panose="00000500000000000000" pitchFamily="2" charset="0"/>
                <a:ea typeface="Poppins"/>
                <a:cs typeface="Poppins"/>
                <a:sym typeface="Poppins"/>
              </a:rPr>
              <a:t> </a:t>
            </a:r>
            <a:r>
              <a:rPr lang="en-US" sz="3300" dirty="0" err="1">
                <a:solidFill>
                  <a:srgbClr val="280EAD"/>
                </a:solidFill>
                <a:latin typeface="Oswald" panose="00000500000000000000" pitchFamily="2" charset="0"/>
                <a:ea typeface="Poppins"/>
                <a:cs typeface="Poppins"/>
                <a:sym typeface="Poppins"/>
              </a:rPr>
              <a:t>hơn</a:t>
            </a:r>
            <a:r>
              <a:rPr lang="en-US" sz="3300" dirty="0">
                <a:solidFill>
                  <a:srgbClr val="280EAD"/>
                </a:solidFill>
                <a:latin typeface="Oswald" panose="00000500000000000000" pitchFamily="2" charset="0"/>
                <a:ea typeface="Poppins"/>
                <a:cs typeface="Poppins"/>
                <a:sym typeface="Poppins"/>
              </a:rPr>
              <a:t>.</a:t>
            </a:r>
          </a:p>
          <a:p>
            <a:pPr algn="l">
              <a:lnSpc>
                <a:spcPts val="5181"/>
              </a:lnSpc>
            </a:pPr>
            <a:endParaRPr lang="en-US" sz="3300" dirty="0">
              <a:solidFill>
                <a:srgbClr val="280EAD"/>
              </a:solidFill>
              <a:latin typeface="Oswald" panose="00000500000000000000" pitchFamily="2" charset="0"/>
              <a:ea typeface="Poppins"/>
              <a:cs typeface="Poppins"/>
              <a:sym typeface="Poppins"/>
            </a:endParaRPr>
          </a:p>
        </p:txBody>
      </p:sp>
      <p:sp>
        <p:nvSpPr>
          <p:cNvPr id="9" name="Freeform 9"/>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5"/>
            <a:stretch>
              <a:fillRect l="-9" r="-9"/>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02779" y="7451354"/>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5020109" y="2605709"/>
            <a:ext cx="5077990" cy="50779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4"/>
          <a:srcRect/>
          <a:stretch>
            <a:fillRect/>
          </a:stretch>
        </p:blipFill>
        <p:spPr>
          <a:xfrm flipH="1">
            <a:off x="14221701" y="392517"/>
            <a:ext cx="3958208" cy="1899940"/>
          </a:xfrm>
          <a:prstGeom prst="rect">
            <a:avLst/>
          </a:prstGeom>
        </p:spPr>
      </p:pic>
      <p:pic>
        <p:nvPicPr>
          <p:cNvPr id="7" name="Picture 7"/>
          <p:cNvPicPr>
            <a:picLocks noChangeAspect="1"/>
          </p:cNvPicPr>
          <p:nvPr/>
        </p:nvPicPr>
        <p:blipFill>
          <a:blip r:embed="rId4"/>
          <a:srcRect/>
          <a:stretch>
            <a:fillRect/>
          </a:stretch>
        </p:blipFill>
        <p:spPr>
          <a:xfrm flipH="1">
            <a:off x="15938961" y="8731663"/>
            <a:ext cx="3240285" cy="1555337"/>
          </a:xfrm>
          <a:prstGeom prst="rect">
            <a:avLst/>
          </a:prstGeom>
        </p:spPr>
      </p:pic>
      <p:sp>
        <p:nvSpPr>
          <p:cNvPr id="8" name="Freeform 8"/>
          <p:cNvSpPr/>
          <p:nvPr/>
        </p:nvSpPr>
        <p:spPr>
          <a:xfrm rot="5400000">
            <a:off x="1535558" y="3547412"/>
            <a:ext cx="653150" cy="579522"/>
          </a:xfrm>
          <a:custGeom>
            <a:avLst/>
            <a:gdLst/>
            <a:ahLst/>
            <a:cxnLst/>
            <a:rect l="l" t="t" r="r" b="b"/>
            <a:pathLst>
              <a:path w="653150" h="579522">
                <a:moveTo>
                  <a:pt x="0" y="0"/>
                </a:moveTo>
                <a:lnTo>
                  <a:pt x="653150" y="0"/>
                </a:lnTo>
                <a:lnTo>
                  <a:pt x="653150" y="579522"/>
                </a:lnTo>
                <a:lnTo>
                  <a:pt x="0" y="579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9" name="TextBox 9"/>
          <p:cNvSpPr txBox="1"/>
          <p:nvPr/>
        </p:nvSpPr>
        <p:spPr>
          <a:xfrm>
            <a:off x="2495238" y="3036959"/>
            <a:ext cx="4823193" cy="1059714"/>
          </a:xfrm>
          <a:prstGeom prst="rect">
            <a:avLst/>
          </a:prstGeom>
        </p:spPr>
        <p:txBody>
          <a:bodyPr lIns="0" tIns="0" rIns="0" bIns="0" rtlCol="0" anchor="t">
            <a:spAutoFit/>
          </a:bodyPr>
          <a:lstStyle/>
          <a:p>
            <a:pPr algn="l">
              <a:lnSpc>
                <a:spcPts val="9759"/>
              </a:lnSpc>
            </a:pPr>
            <a:r>
              <a:rPr lang="en-US" sz="3903" spc="-78">
                <a:solidFill>
                  <a:srgbClr val="2600B1"/>
                </a:solidFill>
                <a:latin typeface="Oswald" panose="00000500000000000000" pitchFamily="2" charset="0"/>
                <a:ea typeface="Poppins"/>
                <a:cs typeface="Poppins"/>
                <a:sym typeface="Poppins"/>
              </a:rPr>
              <a:t>Tìm kiếm sản phẩm</a:t>
            </a:r>
          </a:p>
        </p:txBody>
      </p:sp>
      <p:sp>
        <p:nvSpPr>
          <p:cNvPr id="10" name="Freeform 10"/>
          <p:cNvSpPr/>
          <p:nvPr/>
        </p:nvSpPr>
        <p:spPr>
          <a:xfrm rot="5400000">
            <a:off x="1535558" y="4347021"/>
            <a:ext cx="653150" cy="579522"/>
          </a:xfrm>
          <a:custGeom>
            <a:avLst/>
            <a:gdLst/>
            <a:ahLst/>
            <a:cxnLst/>
            <a:rect l="l" t="t" r="r" b="b"/>
            <a:pathLst>
              <a:path w="653150" h="579522">
                <a:moveTo>
                  <a:pt x="0" y="0"/>
                </a:moveTo>
                <a:lnTo>
                  <a:pt x="653150" y="0"/>
                </a:lnTo>
                <a:lnTo>
                  <a:pt x="653150" y="579522"/>
                </a:lnTo>
                <a:lnTo>
                  <a:pt x="0" y="579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11" name="TextBox 11"/>
          <p:cNvSpPr txBox="1"/>
          <p:nvPr/>
        </p:nvSpPr>
        <p:spPr>
          <a:xfrm>
            <a:off x="2495238" y="3836568"/>
            <a:ext cx="5296180" cy="1059714"/>
          </a:xfrm>
          <a:prstGeom prst="rect">
            <a:avLst/>
          </a:prstGeom>
        </p:spPr>
        <p:txBody>
          <a:bodyPr lIns="0" tIns="0" rIns="0" bIns="0" rtlCol="0" anchor="t">
            <a:spAutoFit/>
          </a:bodyPr>
          <a:lstStyle/>
          <a:p>
            <a:pPr algn="l">
              <a:lnSpc>
                <a:spcPts val="9759"/>
              </a:lnSpc>
            </a:pPr>
            <a:r>
              <a:rPr lang="en-US" sz="3903" spc="-78">
                <a:solidFill>
                  <a:srgbClr val="2600B1"/>
                </a:solidFill>
                <a:latin typeface="Oswald" panose="00000500000000000000" pitchFamily="2" charset="0"/>
                <a:ea typeface="Poppins"/>
                <a:cs typeface="Poppins"/>
                <a:sym typeface="Poppins"/>
              </a:rPr>
              <a:t>Quản lý giỏ hàng</a:t>
            </a:r>
          </a:p>
        </p:txBody>
      </p:sp>
      <p:sp>
        <p:nvSpPr>
          <p:cNvPr id="12" name="Freeform 12"/>
          <p:cNvSpPr/>
          <p:nvPr/>
        </p:nvSpPr>
        <p:spPr>
          <a:xfrm rot="5400000">
            <a:off x="1535558" y="5146285"/>
            <a:ext cx="653150" cy="579522"/>
          </a:xfrm>
          <a:custGeom>
            <a:avLst/>
            <a:gdLst/>
            <a:ahLst/>
            <a:cxnLst/>
            <a:rect l="l" t="t" r="r" b="b"/>
            <a:pathLst>
              <a:path w="653150" h="579522">
                <a:moveTo>
                  <a:pt x="0" y="0"/>
                </a:moveTo>
                <a:lnTo>
                  <a:pt x="653150" y="0"/>
                </a:lnTo>
                <a:lnTo>
                  <a:pt x="653150" y="579523"/>
                </a:lnTo>
                <a:lnTo>
                  <a:pt x="0" y="5795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13" name="TextBox 13"/>
          <p:cNvSpPr txBox="1"/>
          <p:nvPr/>
        </p:nvSpPr>
        <p:spPr>
          <a:xfrm>
            <a:off x="2495238" y="4635832"/>
            <a:ext cx="5947493" cy="1059714"/>
          </a:xfrm>
          <a:prstGeom prst="rect">
            <a:avLst/>
          </a:prstGeom>
        </p:spPr>
        <p:txBody>
          <a:bodyPr lIns="0" tIns="0" rIns="0" bIns="0" rtlCol="0" anchor="t">
            <a:spAutoFit/>
          </a:bodyPr>
          <a:lstStyle/>
          <a:p>
            <a:pPr algn="l">
              <a:lnSpc>
                <a:spcPts val="9759"/>
              </a:lnSpc>
            </a:pPr>
            <a:r>
              <a:rPr lang="en-US" sz="3903" spc="-78" dirty="0" err="1">
                <a:solidFill>
                  <a:srgbClr val="2600B1"/>
                </a:solidFill>
                <a:latin typeface="Oswald" panose="00000500000000000000" pitchFamily="2" charset="0"/>
                <a:ea typeface="Poppins"/>
                <a:cs typeface="Poppins"/>
                <a:sym typeface="Poppins"/>
              </a:rPr>
              <a:t>Quản</a:t>
            </a:r>
            <a:r>
              <a:rPr lang="en-US" sz="3903" spc="-78" dirty="0">
                <a:solidFill>
                  <a:srgbClr val="2600B1"/>
                </a:solidFill>
                <a:latin typeface="Oswald" panose="00000500000000000000" pitchFamily="2" charset="0"/>
                <a:ea typeface="Poppins"/>
                <a:cs typeface="Poppins"/>
                <a:sym typeface="Poppins"/>
              </a:rPr>
              <a:t> </a:t>
            </a:r>
            <a:r>
              <a:rPr lang="en-US" sz="3903" spc="-78" dirty="0" err="1">
                <a:solidFill>
                  <a:srgbClr val="2600B1"/>
                </a:solidFill>
                <a:latin typeface="Oswald" panose="00000500000000000000" pitchFamily="2" charset="0"/>
                <a:ea typeface="Poppins"/>
                <a:cs typeface="Poppins"/>
                <a:sym typeface="Poppins"/>
              </a:rPr>
              <a:t>lý</a:t>
            </a:r>
            <a:r>
              <a:rPr lang="en-US" sz="3903" spc="-78" dirty="0">
                <a:solidFill>
                  <a:srgbClr val="2600B1"/>
                </a:solidFill>
                <a:latin typeface="Oswald" panose="00000500000000000000" pitchFamily="2" charset="0"/>
                <a:ea typeface="Poppins"/>
                <a:cs typeface="Poppins"/>
                <a:sym typeface="Poppins"/>
              </a:rPr>
              <a:t> </a:t>
            </a:r>
            <a:r>
              <a:rPr lang="en-US" sz="3903" spc="-78" dirty="0" err="1">
                <a:solidFill>
                  <a:srgbClr val="2600B1"/>
                </a:solidFill>
                <a:latin typeface="Oswald" panose="00000500000000000000" pitchFamily="2" charset="0"/>
                <a:ea typeface="Poppins"/>
                <a:cs typeface="Poppins"/>
                <a:sym typeface="Poppins"/>
              </a:rPr>
              <a:t>đơn</a:t>
            </a:r>
            <a:r>
              <a:rPr lang="en-US" sz="3903" spc="-78" dirty="0">
                <a:solidFill>
                  <a:srgbClr val="2600B1"/>
                </a:solidFill>
                <a:latin typeface="Oswald" panose="00000500000000000000" pitchFamily="2" charset="0"/>
                <a:ea typeface="Poppins"/>
                <a:cs typeface="Poppins"/>
                <a:sym typeface="Poppins"/>
              </a:rPr>
              <a:t> </a:t>
            </a:r>
            <a:r>
              <a:rPr lang="en-US" sz="3903" spc="-78" dirty="0" err="1">
                <a:solidFill>
                  <a:srgbClr val="2600B1"/>
                </a:solidFill>
                <a:latin typeface="Oswald" panose="00000500000000000000" pitchFamily="2" charset="0"/>
                <a:ea typeface="Poppins"/>
                <a:cs typeface="Poppins"/>
                <a:sym typeface="Poppins"/>
              </a:rPr>
              <a:t>mua</a:t>
            </a:r>
            <a:endParaRPr lang="en-US" sz="3903" spc="-78" dirty="0">
              <a:solidFill>
                <a:srgbClr val="2600B1"/>
              </a:solidFill>
              <a:latin typeface="Oswald" panose="00000500000000000000" pitchFamily="2" charset="0"/>
              <a:ea typeface="Poppins"/>
              <a:cs typeface="Poppins"/>
              <a:sym typeface="Poppins"/>
            </a:endParaRPr>
          </a:p>
        </p:txBody>
      </p:sp>
      <p:sp>
        <p:nvSpPr>
          <p:cNvPr id="14" name="Freeform 14"/>
          <p:cNvSpPr/>
          <p:nvPr/>
        </p:nvSpPr>
        <p:spPr>
          <a:xfrm rot="5400000">
            <a:off x="1535558" y="5945894"/>
            <a:ext cx="653150" cy="579522"/>
          </a:xfrm>
          <a:custGeom>
            <a:avLst/>
            <a:gdLst/>
            <a:ahLst/>
            <a:cxnLst/>
            <a:rect l="l" t="t" r="r" b="b"/>
            <a:pathLst>
              <a:path w="653150" h="579522">
                <a:moveTo>
                  <a:pt x="0" y="0"/>
                </a:moveTo>
                <a:lnTo>
                  <a:pt x="653150" y="0"/>
                </a:lnTo>
                <a:lnTo>
                  <a:pt x="653150" y="579522"/>
                </a:lnTo>
                <a:lnTo>
                  <a:pt x="0" y="579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15" name="TextBox 15"/>
          <p:cNvSpPr txBox="1"/>
          <p:nvPr/>
        </p:nvSpPr>
        <p:spPr>
          <a:xfrm>
            <a:off x="2495238" y="5435441"/>
            <a:ext cx="5621837" cy="1059714"/>
          </a:xfrm>
          <a:prstGeom prst="rect">
            <a:avLst/>
          </a:prstGeom>
        </p:spPr>
        <p:txBody>
          <a:bodyPr lIns="0" tIns="0" rIns="0" bIns="0" rtlCol="0" anchor="t">
            <a:spAutoFit/>
          </a:bodyPr>
          <a:lstStyle/>
          <a:p>
            <a:pPr algn="l">
              <a:lnSpc>
                <a:spcPts val="9759"/>
              </a:lnSpc>
            </a:pPr>
            <a:r>
              <a:rPr lang="en-US" sz="3903" spc="-78">
                <a:solidFill>
                  <a:srgbClr val="2600B1"/>
                </a:solidFill>
                <a:latin typeface="Oswald" panose="00000500000000000000" pitchFamily="2" charset="0"/>
                <a:ea typeface="Poppins"/>
                <a:cs typeface="Poppins"/>
                <a:sym typeface="Poppins"/>
              </a:rPr>
              <a:t>Đặt hàng</a:t>
            </a:r>
          </a:p>
        </p:txBody>
      </p:sp>
      <p:sp>
        <p:nvSpPr>
          <p:cNvPr id="16" name="Freeform 16"/>
          <p:cNvSpPr/>
          <p:nvPr/>
        </p:nvSpPr>
        <p:spPr>
          <a:xfrm rot="5400000">
            <a:off x="1535558" y="6745158"/>
            <a:ext cx="653150" cy="579522"/>
          </a:xfrm>
          <a:custGeom>
            <a:avLst/>
            <a:gdLst/>
            <a:ahLst/>
            <a:cxnLst/>
            <a:rect l="l" t="t" r="r" b="b"/>
            <a:pathLst>
              <a:path w="653150" h="579522">
                <a:moveTo>
                  <a:pt x="0" y="0"/>
                </a:moveTo>
                <a:lnTo>
                  <a:pt x="653150" y="0"/>
                </a:lnTo>
                <a:lnTo>
                  <a:pt x="653150" y="579523"/>
                </a:lnTo>
                <a:lnTo>
                  <a:pt x="0" y="5795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17" name="TextBox 17"/>
          <p:cNvSpPr txBox="1"/>
          <p:nvPr/>
        </p:nvSpPr>
        <p:spPr>
          <a:xfrm>
            <a:off x="2495238" y="6234705"/>
            <a:ext cx="5854448" cy="1059714"/>
          </a:xfrm>
          <a:prstGeom prst="rect">
            <a:avLst/>
          </a:prstGeom>
        </p:spPr>
        <p:txBody>
          <a:bodyPr lIns="0" tIns="0" rIns="0" bIns="0" rtlCol="0" anchor="t">
            <a:spAutoFit/>
          </a:bodyPr>
          <a:lstStyle/>
          <a:p>
            <a:pPr algn="l">
              <a:lnSpc>
                <a:spcPts val="9759"/>
              </a:lnSpc>
            </a:pPr>
            <a:r>
              <a:rPr lang="en-US" sz="3903" spc="-78" dirty="0">
                <a:solidFill>
                  <a:srgbClr val="2600B1"/>
                </a:solidFill>
                <a:latin typeface="Oswald" panose="00000500000000000000" pitchFamily="2" charset="0"/>
                <a:ea typeface="Poppins"/>
                <a:cs typeface="Poppins"/>
                <a:sym typeface="Poppins"/>
              </a:rPr>
              <a:t>Thanh </a:t>
            </a:r>
            <a:r>
              <a:rPr lang="en-US" sz="3903" spc="-78" dirty="0" err="1">
                <a:solidFill>
                  <a:srgbClr val="2600B1"/>
                </a:solidFill>
                <a:latin typeface="Oswald" panose="00000500000000000000" pitchFamily="2" charset="0"/>
                <a:ea typeface="Poppins"/>
                <a:cs typeface="Poppins"/>
                <a:sym typeface="Poppins"/>
              </a:rPr>
              <a:t>toán</a:t>
            </a:r>
            <a:endParaRPr lang="en-US" sz="3903" spc="-78" dirty="0">
              <a:solidFill>
                <a:srgbClr val="2600B1"/>
              </a:solidFill>
              <a:latin typeface="Oswald" panose="00000500000000000000" pitchFamily="2" charset="0"/>
              <a:ea typeface="Poppins"/>
              <a:cs typeface="Poppins"/>
              <a:sym typeface="Poppins"/>
            </a:endParaRPr>
          </a:p>
        </p:txBody>
      </p:sp>
      <p:sp>
        <p:nvSpPr>
          <p:cNvPr id="18" name="Freeform 18"/>
          <p:cNvSpPr/>
          <p:nvPr/>
        </p:nvSpPr>
        <p:spPr>
          <a:xfrm rot="5400000">
            <a:off x="1535558" y="7544767"/>
            <a:ext cx="653150" cy="579522"/>
          </a:xfrm>
          <a:custGeom>
            <a:avLst/>
            <a:gdLst/>
            <a:ahLst/>
            <a:cxnLst/>
            <a:rect l="l" t="t" r="r" b="b"/>
            <a:pathLst>
              <a:path w="653150" h="579522">
                <a:moveTo>
                  <a:pt x="0" y="0"/>
                </a:moveTo>
                <a:lnTo>
                  <a:pt x="653150" y="0"/>
                </a:lnTo>
                <a:lnTo>
                  <a:pt x="653150" y="579522"/>
                </a:lnTo>
                <a:lnTo>
                  <a:pt x="0" y="579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19" name="TextBox 19"/>
          <p:cNvSpPr txBox="1"/>
          <p:nvPr/>
        </p:nvSpPr>
        <p:spPr>
          <a:xfrm>
            <a:off x="2495238" y="7034314"/>
            <a:ext cx="6648762" cy="1059714"/>
          </a:xfrm>
          <a:prstGeom prst="rect">
            <a:avLst/>
          </a:prstGeom>
        </p:spPr>
        <p:txBody>
          <a:bodyPr lIns="0" tIns="0" rIns="0" bIns="0" rtlCol="0" anchor="t">
            <a:spAutoFit/>
          </a:bodyPr>
          <a:lstStyle/>
          <a:p>
            <a:pPr algn="l">
              <a:lnSpc>
                <a:spcPts val="9759"/>
              </a:lnSpc>
            </a:pPr>
            <a:r>
              <a:rPr lang="en-US" sz="3903" spc="-78">
                <a:solidFill>
                  <a:srgbClr val="2600B1"/>
                </a:solidFill>
                <a:latin typeface="Oswald" panose="00000500000000000000" pitchFamily="2" charset="0"/>
                <a:ea typeface="Poppins"/>
                <a:cs typeface="Poppins"/>
                <a:sym typeface="Poppins"/>
              </a:rPr>
              <a:t>Quản lý thông tin cá nhân</a:t>
            </a:r>
          </a:p>
        </p:txBody>
      </p:sp>
      <p:sp>
        <p:nvSpPr>
          <p:cNvPr id="20" name="TextBox 20"/>
          <p:cNvSpPr txBox="1"/>
          <p:nvPr/>
        </p:nvSpPr>
        <p:spPr>
          <a:xfrm>
            <a:off x="4470356" y="229236"/>
            <a:ext cx="9347289"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MÔ TẢ BÀI TOÁN</a:t>
            </a:r>
          </a:p>
        </p:txBody>
      </p:sp>
      <p:sp>
        <p:nvSpPr>
          <p:cNvPr id="21" name="TextBox 21"/>
          <p:cNvSpPr txBox="1"/>
          <p:nvPr/>
        </p:nvSpPr>
        <p:spPr>
          <a:xfrm>
            <a:off x="1572372" y="1808269"/>
            <a:ext cx="8244069" cy="823302"/>
          </a:xfrm>
          <a:prstGeom prst="rect">
            <a:avLst/>
          </a:prstGeom>
        </p:spPr>
        <p:txBody>
          <a:bodyPr lIns="0" tIns="0" rIns="0" bIns="0" rtlCol="0" anchor="t">
            <a:spAutoFit/>
          </a:bodyPr>
          <a:lstStyle/>
          <a:p>
            <a:pPr algn="l">
              <a:lnSpc>
                <a:spcPts val="7000"/>
              </a:lnSpc>
              <a:spcBef>
                <a:spcPct val="0"/>
              </a:spcBef>
            </a:pPr>
            <a:r>
              <a:rPr lang="en-US" sz="5000" b="1" dirty="0" err="1">
                <a:solidFill>
                  <a:srgbClr val="3428BA"/>
                </a:solidFill>
                <a:latin typeface="Oswald" panose="00000500000000000000" pitchFamily="2" charset="0"/>
                <a:ea typeface="Canva Sans Bold"/>
                <a:cs typeface="Canva Sans Bold"/>
                <a:sym typeface="Canva Sans Bold"/>
              </a:rPr>
              <a:t>Các</a:t>
            </a:r>
            <a:r>
              <a:rPr lang="en-US" sz="5000" b="1" dirty="0">
                <a:solidFill>
                  <a:srgbClr val="3428BA"/>
                </a:solidFill>
                <a:latin typeface="Oswald" panose="00000500000000000000" pitchFamily="2" charset="0"/>
                <a:ea typeface="Canva Sans Bold"/>
                <a:cs typeface="Canva Sans Bold"/>
                <a:sym typeface="Canva Sans Bold"/>
              </a:rPr>
              <a:t> </a:t>
            </a:r>
            <a:r>
              <a:rPr lang="en-US" sz="5000" b="1" dirty="0" err="1">
                <a:solidFill>
                  <a:srgbClr val="3428BA"/>
                </a:solidFill>
                <a:latin typeface="Oswald" panose="00000500000000000000" pitchFamily="2" charset="0"/>
                <a:ea typeface="Canva Sans Bold"/>
                <a:cs typeface="Canva Sans Bold"/>
                <a:sym typeface="Canva Sans Bold"/>
              </a:rPr>
              <a:t>chức</a:t>
            </a:r>
            <a:r>
              <a:rPr lang="en-US" sz="5000" b="1" dirty="0">
                <a:solidFill>
                  <a:srgbClr val="3428BA"/>
                </a:solidFill>
                <a:latin typeface="Oswald" panose="00000500000000000000" pitchFamily="2" charset="0"/>
                <a:ea typeface="Canva Sans Bold"/>
                <a:cs typeface="Canva Sans Bold"/>
                <a:sym typeface="Canva Sans Bold"/>
              </a:rPr>
              <a:t> </a:t>
            </a:r>
            <a:r>
              <a:rPr lang="en-US" sz="5000" b="1" dirty="0" err="1">
                <a:solidFill>
                  <a:srgbClr val="3428BA"/>
                </a:solidFill>
                <a:latin typeface="Oswald" panose="00000500000000000000" pitchFamily="2" charset="0"/>
                <a:ea typeface="Canva Sans Bold"/>
                <a:cs typeface="Canva Sans Bold"/>
                <a:sym typeface="Canva Sans Bold"/>
              </a:rPr>
              <a:t>năng</a:t>
            </a:r>
            <a:r>
              <a:rPr lang="en-US" sz="5000" b="1" dirty="0">
                <a:solidFill>
                  <a:srgbClr val="3428BA"/>
                </a:solidFill>
                <a:latin typeface="Oswald" panose="00000500000000000000" pitchFamily="2" charset="0"/>
                <a:ea typeface="Canva Sans Bold"/>
                <a:cs typeface="Canva Sans Bold"/>
                <a:sym typeface="Canva Sans Bold"/>
              </a:rPr>
              <a:t> </a:t>
            </a:r>
            <a:r>
              <a:rPr lang="en-US" sz="5000" b="1" dirty="0" err="1">
                <a:solidFill>
                  <a:srgbClr val="3428BA"/>
                </a:solidFill>
                <a:latin typeface="Oswald" panose="00000500000000000000" pitchFamily="2" charset="0"/>
                <a:ea typeface="Canva Sans Bold"/>
                <a:cs typeface="Canva Sans Bold"/>
                <a:sym typeface="Canva Sans Bold"/>
              </a:rPr>
              <a:t>chính</a:t>
            </a:r>
            <a:endParaRPr lang="en-US" sz="5000" b="1" dirty="0">
              <a:solidFill>
                <a:srgbClr val="3428BA"/>
              </a:solidFill>
              <a:latin typeface="Oswald" panose="00000500000000000000" pitchFamily="2" charset="0"/>
              <a:ea typeface="Canva Sans Bold"/>
              <a:cs typeface="Canva Sans Bold"/>
              <a:sym typeface="Canva Sans Bold"/>
            </a:endParaRPr>
          </a:p>
        </p:txBody>
      </p:sp>
      <p:sp>
        <p:nvSpPr>
          <p:cNvPr id="22" name="Freeform 22"/>
          <p:cNvSpPr/>
          <p:nvPr/>
        </p:nvSpPr>
        <p:spPr>
          <a:xfrm rot="5400000">
            <a:off x="9107186" y="3474183"/>
            <a:ext cx="653150" cy="579522"/>
          </a:xfrm>
          <a:custGeom>
            <a:avLst/>
            <a:gdLst/>
            <a:ahLst/>
            <a:cxnLst/>
            <a:rect l="l" t="t" r="r" b="b"/>
            <a:pathLst>
              <a:path w="653150" h="579522">
                <a:moveTo>
                  <a:pt x="0" y="0"/>
                </a:moveTo>
                <a:lnTo>
                  <a:pt x="653150" y="0"/>
                </a:lnTo>
                <a:lnTo>
                  <a:pt x="653150" y="579522"/>
                </a:lnTo>
                <a:lnTo>
                  <a:pt x="0" y="579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23" name="TextBox 23"/>
          <p:cNvSpPr txBox="1"/>
          <p:nvPr/>
        </p:nvSpPr>
        <p:spPr>
          <a:xfrm>
            <a:off x="10066866" y="2963730"/>
            <a:ext cx="4823193" cy="1059714"/>
          </a:xfrm>
          <a:prstGeom prst="rect">
            <a:avLst/>
          </a:prstGeom>
        </p:spPr>
        <p:txBody>
          <a:bodyPr lIns="0" tIns="0" rIns="0" bIns="0" rtlCol="0" anchor="t">
            <a:spAutoFit/>
          </a:bodyPr>
          <a:lstStyle/>
          <a:p>
            <a:pPr algn="l">
              <a:lnSpc>
                <a:spcPts val="9759"/>
              </a:lnSpc>
            </a:pPr>
            <a:r>
              <a:rPr lang="en-US" sz="3903" spc="-78">
                <a:solidFill>
                  <a:srgbClr val="2600B1"/>
                </a:solidFill>
                <a:latin typeface="Oswald" panose="00000500000000000000" pitchFamily="2" charset="0"/>
                <a:ea typeface="Poppins"/>
                <a:cs typeface="Poppins"/>
                <a:sym typeface="Poppins"/>
              </a:rPr>
              <a:t>Quản lý sản phẩm</a:t>
            </a:r>
          </a:p>
        </p:txBody>
      </p:sp>
      <p:sp>
        <p:nvSpPr>
          <p:cNvPr id="24" name="Freeform 24"/>
          <p:cNvSpPr/>
          <p:nvPr/>
        </p:nvSpPr>
        <p:spPr>
          <a:xfrm rot="5400000">
            <a:off x="9107186" y="4273792"/>
            <a:ext cx="653150" cy="579522"/>
          </a:xfrm>
          <a:custGeom>
            <a:avLst/>
            <a:gdLst/>
            <a:ahLst/>
            <a:cxnLst/>
            <a:rect l="l" t="t" r="r" b="b"/>
            <a:pathLst>
              <a:path w="653150" h="579522">
                <a:moveTo>
                  <a:pt x="0" y="0"/>
                </a:moveTo>
                <a:lnTo>
                  <a:pt x="653150" y="0"/>
                </a:lnTo>
                <a:lnTo>
                  <a:pt x="653150" y="579522"/>
                </a:lnTo>
                <a:lnTo>
                  <a:pt x="0" y="579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25" name="TextBox 25"/>
          <p:cNvSpPr txBox="1"/>
          <p:nvPr/>
        </p:nvSpPr>
        <p:spPr>
          <a:xfrm>
            <a:off x="10066866" y="3763339"/>
            <a:ext cx="5296180" cy="1059714"/>
          </a:xfrm>
          <a:prstGeom prst="rect">
            <a:avLst/>
          </a:prstGeom>
        </p:spPr>
        <p:txBody>
          <a:bodyPr lIns="0" tIns="0" rIns="0" bIns="0" rtlCol="0" anchor="t">
            <a:spAutoFit/>
          </a:bodyPr>
          <a:lstStyle/>
          <a:p>
            <a:pPr algn="l">
              <a:lnSpc>
                <a:spcPts val="9759"/>
              </a:lnSpc>
            </a:pPr>
            <a:r>
              <a:rPr lang="en-US" sz="3903" spc="-78">
                <a:solidFill>
                  <a:srgbClr val="2600B1"/>
                </a:solidFill>
                <a:latin typeface="Oswald" panose="00000500000000000000" pitchFamily="2" charset="0"/>
                <a:ea typeface="Poppins"/>
                <a:cs typeface="Poppins"/>
                <a:sym typeface="Poppins"/>
              </a:rPr>
              <a:t>Quản lý loại sản phẩm</a:t>
            </a:r>
          </a:p>
        </p:txBody>
      </p:sp>
      <p:sp>
        <p:nvSpPr>
          <p:cNvPr id="26" name="Freeform 26"/>
          <p:cNvSpPr/>
          <p:nvPr/>
        </p:nvSpPr>
        <p:spPr>
          <a:xfrm rot="5400000">
            <a:off x="9107186" y="5073056"/>
            <a:ext cx="653150" cy="579522"/>
          </a:xfrm>
          <a:custGeom>
            <a:avLst/>
            <a:gdLst/>
            <a:ahLst/>
            <a:cxnLst/>
            <a:rect l="l" t="t" r="r" b="b"/>
            <a:pathLst>
              <a:path w="653150" h="579522">
                <a:moveTo>
                  <a:pt x="0" y="0"/>
                </a:moveTo>
                <a:lnTo>
                  <a:pt x="653150" y="0"/>
                </a:lnTo>
                <a:lnTo>
                  <a:pt x="653150" y="579522"/>
                </a:lnTo>
                <a:lnTo>
                  <a:pt x="0" y="579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27" name="TextBox 27"/>
          <p:cNvSpPr txBox="1"/>
          <p:nvPr/>
        </p:nvSpPr>
        <p:spPr>
          <a:xfrm>
            <a:off x="10066866" y="4562603"/>
            <a:ext cx="5947493" cy="1059714"/>
          </a:xfrm>
          <a:prstGeom prst="rect">
            <a:avLst/>
          </a:prstGeom>
        </p:spPr>
        <p:txBody>
          <a:bodyPr lIns="0" tIns="0" rIns="0" bIns="0" rtlCol="0" anchor="t">
            <a:spAutoFit/>
          </a:bodyPr>
          <a:lstStyle/>
          <a:p>
            <a:pPr algn="l">
              <a:lnSpc>
                <a:spcPts val="9759"/>
              </a:lnSpc>
            </a:pPr>
            <a:r>
              <a:rPr lang="en-US" sz="3903" spc="-78">
                <a:solidFill>
                  <a:srgbClr val="2600B1"/>
                </a:solidFill>
                <a:latin typeface="Oswald" panose="00000500000000000000" pitchFamily="2" charset="0"/>
                <a:ea typeface="Poppins"/>
                <a:cs typeface="Poppins"/>
                <a:sym typeface="Poppins"/>
              </a:rPr>
              <a:t>Quản lý nhà cung cấp</a:t>
            </a:r>
          </a:p>
        </p:txBody>
      </p:sp>
      <p:sp>
        <p:nvSpPr>
          <p:cNvPr id="28" name="Freeform 28"/>
          <p:cNvSpPr/>
          <p:nvPr/>
        </p:nvSpPr>
        <p:spPr>
          <a:xfrm rot="5400000">
            <a:off x="9107186" y="5872665"/>
            <a:ext cx="653150" cy="579522"/>
          </a:xfrm>
          <a:custGeom>
            <a:avLst/>
            <a:gdLst/>
            <a:ahLst/>
            <a:cxnLst/>
            <a:rect l="l" t="t" r="r" b="b"/>
            <a:pathLst>
              <a:path w="653150" h="579522">
                <a:moveTo>
                  <a:pt x="0" y="0"/>
                </a:moveTo>
                <a:lnTo>
                  <a:pt x="653150" y="0"/>
                </a:lnTo>
                <a:lnTo>
                  <a:pt x="653150" y="579522"/>
                </a:lnTo>
                <a:lnTo>
                  <a:pt x="0" y="579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29" name="TextBox 29"/>
          <p:cNvSpPr txBox="1"/>
          <p:nvPr/>
        </p:nvSpPr>
        <p:spPr>
          <a:xfrm>
            <a:off x="10066866" y="5362212"/>
            <a:ext cx="5621837" cy="1059714"/>
          </a:xfrm>
          <a:prstGeom prst="rect">
            <a:avLst/>
          </a:prstGeom>
        </p:spPr>
        <p:txBody>
          <a:bodyPr lIns="0" tIns="0" rIns="0" bIns="0" rtlCol="0" anchor="t">
            <a:spAutoFit/>
          </a:bodyPr>
          <a:lstStyle/>
          <a:p>
            <a:pPr algn="l">
              <a:lnSpc>
                <a:spcPts val="9759"/>
              </a:lnSpc>
            </a:pPr>
            <a:r>
              <a:rPr lang="en-US" sz="3903" spc="-78">
                <a:solidFill>
                  <a:srgbClr val="2600B1"/>
                </a:solidFill>
                <a:latin typeface="Oswald" panose="00000500000000000000" pitchFamily="2" charset="0"/>
                <a:ea typeface="Poppins"/>
                <a:cs typeface="Poppins"/>
                <a:sym typeface="Poppins"/>
              </a:rPr>
              <a:t>Quản lý mã giảm giá</a:t>
            </a:r>
          </a:p>
        </p:txBody>
      </p:sp>
      <p:sp>
        <p:nvSpPr>
          <p:cNvPr id="30" name="Freeform 30"/>
          <p:cNvSpPr/>
          <p:nvPr/>
        </p:nvSpPr>
        <p:spPr>
          <a:xfrm rot="5400000">
            <a:off x="9107186" y="6671929"/>
            <a:ext cx="653150" cy="579522"/>
          </a:xfrm>
          <a:custGeom>
            <a:avLst/>
            <a:gdLst/>
            <a:ahLst/>
            <a:cxnLst/>
            <a:rect l="l" t="t" r="r" b="b"/>
            <a:pathLst>
              <a:path w="653150" h="579522">
                <a:moveTo>
                  <a:pt x="0" y="0"/>
                </a:moveTo>
                <a:lnTo>
                  <a:pt x="653150" y="0"/>
                </a:lnTo>
                <a:lnTo>
                  <a:pt x="653150" y="579522"/>
                </a:lnTo>
                <a:lnTo>
                  <a:pt x="0" y="579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31" name="TextBox 31"/>
          <p:cNvSpPr txBox="1"/>
          <p:nvPr/>
        </p:nvSpPr>
        <p:spPr>
          <a:xfrm>
            <a:off x="10066866" y="6161476"/>
            <a:ext cx="5854448" cy="1059714"/>
          </a:xfrm>
          <a:prstGeom prst="rect">
            <a:avLst/>
          </a:prstGeom>
        </p:spPr>
        <p:txBody>
          <a:bodyPr lIns="0" tIns="0" rIns="0" bIns="0" rtlCol="0" anchor="t">
            <a:spAutoFit/>
          </a:bodyPr>
          <a:lstStyle/>
          <a:p>
            <a:pPr algn="l">
              <a:lnSpc>
                <a:spcPts val="9759"/>
              </a:lnSpc>
            </a:pPr>
            <a:r>
              <a:rPr lang="en-US" sz="3903" spc="-78">
                <a:solidFill>
                  <a:srgbClr val="2600B1"/>
                </a:solidFill>
                <a:latin typeface="Oswald" panose="00000500000000000000" pitchFamily="2" charset="0"/>
                <a:ea typeface="Poppins"/>
                <a:cs typeface="Poppins"/>
                <a:sym typeface="Poppins"/>
              </a:rPr>
              <a:t>Quản lý khách hàng</a:t>
            </a:r>
          </a:p>
        </p:txBody>
      </p:sp>
      <p:sp>
        <p:nvSpPr>
          <p:cNvPr id="32" name="Freeform 32"/>
          <p:cNvSpPr/>
          <p:nvPr/>
        </p:nvSpPr>
        <p:spPr>
          <a:xfrm rot="5400000">
            <a:off x="9107186" y="7471538"/>
            <a:ext cx="653150" cy="579522"/>
          </a:xfrm>
          <a:custGeom>
            <a:avLst/>
            <a:gdLst/>
            <a:ahLst/>
            <a:cxnLst/>
            <a:rect l="l" t="t" r="r" b="b"/>
            <a:pathLst>
              <a:path w="653150" h="579522">
                <a:moveTo>
                  <a:pt x="0" y="0"/>
                </a:moveTo>
                <a:lnTo>
                  <a:pt x="653150" y="0"/>
                </a:lnTo>
                <a:lnTo>
                  <a:pt x="653150" y="579522"/>
                </a:lnTo>
                <a:lnTo>
                  <a:pt x="0" y="579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Oswald" panose="00000500000000000000" pitchFamily="2" charset="0"/>
            </a:endParaRPr>
          </a:p>
        </p:txBody>
      </p:sp>
      <p:sp>
        <p:nvSpPr>
          <p:cNvPr id="33" name="TextBox 33"/>
          <p:cNvSpPr txBox="1"/>
          <p:nvPr/>
        </p:nvSpPr>
        <p:spPr>
          <a:xfrm>
            <a:off x="10066866" y="6961085"/>
            <a:ext cx="6648762" cy="1059714"/>
          </a:xfrm>
          <a:prstGeom prst="rect">
            <a:avLst/>
          </a:prstGeom>
        </p:spPr>
        <p:txBody>
          <a:bodyPr lIns="0" tIns="0" rIns="0" bIns="0" rtlCol="0" anchor="t">
            <a:spAutoFit/>
          </a:bodyPr>
          <a:lstStyle/>
          <a:p>
            <a:pPr algn="l">
              <a:lnSpc>
                <a:spcPts val="9759"/>
              </a:lnSpc>
            </a:pPr>
            <a:r>
              <a:rPr lang="en-US" sz="3903" spc="-78" dirty="0" err="1">
                <a:solidFill>
                  <a:srgbClr val="2600B1"/>
                </a:solidFill>
                <a:latin typeface="Oswald" panose="00000500000000000000" pitchFamily="2" charset="0"/>
                <a:ea typeface="Poppins"/>
                <a:cs typeface="Poppins"/>
                <a:sym typeface="Poppins"/>
              </a:rPr>
              <a:t>Quản</a:t>
            </a:r>
            <a:r>
              <a:rPr lang="en-US" sz="3903" spc="-78" dirty="0">
                <a:solidFill>
                  <a:srgbClr val="2600B1"/>
                </a:solidFill>
                <a:latin typeface="Oswald" panose="00000500000000000000" pitchFamily="2" charset="0"/>
                <a:ea typeface="Poppins"/>
                <a:cs typeface="Poppins"/>
                <a:sym typeface="Poppins"/>
              </a:rPr>
              <a:t> </a:t>
            </a:r>
            <a:r>
              <a:rPr lang="en-US" sz="3903" spc="-78" dirty="0" err="1">
                <a:solidFill>
                  <a:srgbClr val="2600B1"/>
                </a:solidFill>
                <a:latin typeface="Oswald" panose="00000500000000000000" pitchFamily="2" charset="0"/>
                <a:ea typeface="Poppins"/>
                <a:cs typeface="Poppins"/>
                <a:sym typeface="Poppins"/>
              </a:rPr>
              <a:t>lý</a:t>
            </a:r>
            <a:r>
              <a:rPr lang="en-US" sz="3903" spc="-78" dirty="0">
                <a:solidFill>
                  <a:srgbClr val="2600B1"/>
                </a:solidFill>
                <a:latin typeface="Oswald" panose="00000500000000000000" pitchFamily="2" charset="0"/>
                <a:ea typeface="Poppins"/>
                <a:cs typeface="Poppins"/>
                <a:sym typeface="Poppins"/>
              </a:rPr>
              <a:t> </a:t>
            </a:r>
            <a:r>
              <a:rPr lang="en-US" sz="3903" spc="-78" dirty="0" err="1">
                <a:solidFill>
                  <a:srgbClr val="2600B1"/>
                </a:solidFill>
                <a:latin typeface="Oswald" panose="00000500000000000000" pitchFamily="2" charset="0"/>
                <a:ea typeface="Poppins"/>
                <a:cs typeface="Poppins"/>
                <a:sym typeface="Poppins"/>
              </a:rPr>
              <a:t>hóa</a:t>
            </a:r>
            <a:r>
              <a:rPr lang="en-US" sz="3903" spc="-78" dirty="0">
                <a:solidFill>
                  <a:srgbClr val="2600B1"/>
                </a:solidFill>
                <a:latin typeface="Oswald" panose="00000500000000000000" pitchFamily="2" charset="0"/>
                <a:ea typeface="Poppins"/>
                <a:cs typeface="Poppins"/>
                <a:sym typeface="Poppins"/>
              </a:rPr>
              <a:t> </a:t>
            </a:r>
            <a:r>
              <a:rPr lang="en-US" sz="3903" spc="-78" dirty="0" err="1">
                <a:solidFill>
                  <a:srgbClr val="2600B1"/>
                </a:solidFill>
                <a:latin typeface="Oswald" panose="00000500000000000000" pitchFamily="2" charset="0"/>
                <a:ea typeface="Poppins"/>
                <a:cs typeface="Poppins"/>
                <a:sym typeface="Poppins"/>
              </a:rPr>
              <a:t>đơn</a:t>
            </a:r>
            <a:endParaRPr lang="en-US" sz="3903" spc="-78" dirty="0">
              <a:solidFill>
                <a:srgbClr val="2600B1"/>
              </a:solidFill>
              <a:latin typeface="Oswald" panose="00000500000000000000" pitchFamily="2" charset="0"/>
              <a:ea typeface="Poppins"/>
              <a:cs typeface="Poppins"/>
              <a:sym typeface="Poppins"/>
            </a:endParaRPr>
          </a:p>
        </p:txBody>
      </p:sp>
      <p:sp>
        <p:nvSpPr>
          <p:cNvPr id="34" name="Freeform 3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7"/>
            <a:stretch>
              <a:fillRect l="-9" r="-9"/>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06347" y="5362913"/>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srcRect/>
          <a:stretch>
            <a:fillRect/>
          </a:stretch>
        </p:blipFill>
        <p:spPr>
          <a:xfrm>
            <a:off x="1355315" y="4303831"/>
            <a:ext cx="1098588" cy="1381871"/>
          </a:xfrm>
          <a:prstGeom prst="rect">
            <a:avLst/>
          </a:prstGeom>
        </p:spPr>
      </p:pic>
      <p:sp>
        <p:nvSpPr>
          <p:cNvPr id="5" name="TextBox 5"/>
          <p:cNvSpPr txBox="1"/>
          <p:nvPr/>
        </p:nvSpPr>
        <p:spPr>
          <a:xfrm>
            <a:off x="2899416" y="4014552"/>
            <a:ext cx="12489167" cy="1377108"/>
          </a:xfrm>
          <a:prstGeom prst="rect">
            <a:avLst/>
          </a:prstGeom>
        </p:spPr>
        <p:txBody>
          <a:bodyPr wrap="square"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MÔ HÌNH KIẾN TRÚC SỬ DỤNG</a:t>
            </a:r>
          </a:p>
        </p:txBody>
      </p:sp>
      <p:sp>
        <p:nvSpPr>
          <p:cNvPr id="6" name="Freeform 6"/>
          <p:cNvSpPr/>
          <p:nvPr/>
        </p:nvSpPr>
        <p:spPr>
          <a:xfrm>
            <a:off x="15388583" y="2476499"/>
            <a:ext cx="2583389" cy="3884731"/>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 name="Picture 7"/>
          <p:cNvPicPr>
            <a:picLocks noChangeAspect="1"/>
          </p:cNvPicPr>
          <p:nvPr/>
        </p:nvPicPr>
        <p:blipFill>
          <a:blip r:embed="rId6"/>
          <a:srcRect/>
          <a:stretch>
            <a:fillRect/>
          </a:stretch>
        </p:blipFill>
        <p:spPr>
          <a:xfrm>
            <a:off x="15685338" y="5391660"/>
            <a:ext cx="1203221" cy="1513485"/>
          </a:xfrm>
          <a:prstGeom prst="rect">
            <a:avLst/>
          </a:prstGeom>
        </p:spPr>
      </p:pic>
      <p:sp>
        <p:nvSpPr>
          <p:cNvPr id="8" name="Freeform 8"/>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7955188" y="1716561"/>
            <a:ext cx="1755622" cy="1755622"/>
          </a:xfrm>
          <a:custGeom>
            <a:avLst/>
            <a:gdLst/>
            <a:ahLst/>
            <a:cxnLst/>
            <a:rect l="l" t="t" r="r" b="b"/>
            <a:pathLst>
              <a:path w="1755622" h="1755622">
                <a:moveTo>
                  <a:pt x="0" y="0"/>
                </a:moveTo>
                <a:lnTo>
                  <a:pt x="1755621" y="0"/>
                </a:lnTo>
                <a:lnTo>
                  <a:pt x="1755621" y="1755622"/>
                </a:lnTo>
                <a:lnTo>
                  <a:pt x="0" y="175562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0" name="TextBox 10"/>
          <p:cNvSpPr txBox="1"/>
          <p:nvPr/>
        </p:nvSpPr>
        <p:spPr>
          <a:xfrm>
            <a:off x="8133995" y="2023442"/>
            <a:ext cx="1398008" cy="1068306"/>
          </a:xfrm>
          <a:prstGeom prst="rect">
            <a:avLst/>
          </a:prstGeom>
        </p:spPr>
        <p:txBody>
          <a:bodyPr lIns="0" tIns="0" rIns="0" bIns="0" rtlCol="0" anchor="t">
            <a:spAutoFit/>
          </a:bodyPr>
          <a:lstStyle/>
          <a:p>
            <a:pPr marL="0" lvl="0" indent="0" algn="ctr">
              <a:lnSpc>
                <a:spcPts val="8773"/>
              </a:lnSpc>
              <a:spcBef>
                <a:spcPct val="0"/>
              </a:spcBef>
            </a:pPr>
            <a:r>
              <a:rPr lang="en-US" sz="6266">
                <a:solidFill>
                  <a:srgbClr val="FDFDFD"/>
                </a:solidFill>
                <a:latin typeface="Open Sans Extra Bold"/>
                <a:ea typeface="Open Sans Extra Bold"/>
                <a:cs typeface="Open Sans Extra Bold"/>
                <a:sym typeface="Open Sans Extra Bold"/>
              </a:rPr>
              <a:t>02</a:t>
            </a:r>
          </a:p>
        </p:txBody>
      </p:sp>
      <p:sp>
        <p:nvSpPr>
          <p:cNvPr id="11" name="Freeform 11"/>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11"/>
            <a:stretch>
              <a:fillRect l="-9" r="-9"/>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277697" y="2663530"/>
            <a:ext cx="22403344" cy="4792081"/>
            <a:chOff x="0" y="0"/>
            <a:chExt cx="5339901" cy="1142206"/>
          </a:xfrm>
        </p:grpSpPr>
        <p:sp>
          <p:nvSpPr>
            <p:cNvPr id="3" name="Freeform 3"/>
            <p:cNvSpPr/>
            <p:nvPr/>
          </p:nvSpPr>
          <p:spPr>
            <a:xfrm>
              <a:off x="0" y="0"/>
              <a:ext cx="5339901" cy="1142206"/>
            </a:xfrm>
            <a:custGeom>
              <a:avLst/>
              <a:gdLst/>
              <a:ahLst/>
              <a:cxnLst/>
              <a:rect l="l" t="t" r="r" b="b"/>
              <a:pathLst>
                <a:path w="5339901" h="1142206">
                  <a:moveTo>
                    <a:pt x="0" y="0"/>
                  </a:moveTo>
                  <a:lnTo>
                    <a:pt x="5339901" y="0"/>
                  </a:lnTo>
                  <a:lnTo>
                    <a:pt x="5339901" y="1142206"/>
                  </a:lnTo>
                  <a:lnTo>
                    <a:pt x="0" y="1142206"/>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p:cNvSpPr txBox="1"/>
            <p:nvPr/>
          </p:nvSpPr>
          <p:spPr>
            <a:xfrm>
              <a:off x="0" y="-38100"/>
              <a:ext cx="5339901" cy="118030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368497" y="3234925"/>
            <a:ext cx="13551007" cy="3804349"/>
          </a:xfrm>
          <a:custGeom>
            <a:avLst/>
            <a:gdLst/>
            <a:ahLst/>
            <a:cxnLst/>
            <a:rect l="l" t="t" r="r" b="b"/>
            <a:pathLst>
              <a:path w="13551007" h="3804349">
                <a:moveTo>
                  <a:pt x="0" y="0"/>
                </a:moveTo>
                <a:lnTo>
                  <a:pt x="13551006" y="0"/>
                </a:lnTo>
                <a:lnTo>
                  <a:pt x="13551006" y="3804349"/>
                </a:lnTo>
                <a:lnTo>
                  <a:pt x="0" y="3804349"/>
                </a:lnTo>
                <a:lnTo>
                  <a:pt x="0" y="0"/>
                </a:lnTo>
                <a:close/>
              </a:path>
            </a:pathLst>
          </a:custGeom>
          <a:blipFill>
            <a:blip r:embed="rId5"/>
            <a:stretch>
              <a:fillRect t="-1426" b="-1426"/>
            </a:stretch>
          </a:blipFill>
        </p:spPr>
        <p:txBody>
          <a:bodyPr/>
          <a:lstStyle/>
          <a:p>
            <a:endParaRPr lang="en-US"/>
          </a:p>
        </p:txBody>
      </p:sp>
      <p:sp>
        <p:nvSpPr>
          <p:cNvPr id="7" name="TextBox 7"/>
          <p:cNvSpPr txBox="1"/>
          <p:nvPr/>
        </p:nvSpPr>
        <p:spPr>
          <a:xfrm>
            <a:off x="4310818" y="476505"/>
            <a:ext cx="9666363"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MÔ HÌNH KIẾN TRÚC</a:t>
            </a:r>
          </a:p>
        </p:txBody>
      </p:sp>
      <p:sp>
        <p:nvSpPr>
          <p:cNvPr id="8" name="TextBox 8"/>
          <p:cNvSpPr txBox="1"/>
          <p:nvPr/>
        </p:nvSpPr>
        <p:spPr>
          <a:xfrm>
            <a:off x="4520804" y="7912967"/>
            <a:ext cx="9493691" cy="823302"/>
          </a:xfrm>
          <a:prstGeom prst="rect">
            <a:avLst/>
          </a:prstGeom>
        </p:spPr>
        <p:txBody>
          <a:bodyPr lIns="0" tIns="0" rIns="0" bIns="0" rtlCol="0" anchor="t">
            <a:spAutoFit/>
          </a:bodyPr>
          <a:lstStyle/>
          <a:p>
            <a:pPr algn="l">
              <a:lnSpc>
                <a:spcPts val="7000"/>
              </a:lnSpc>
              <a:spcBef>
                <a:spcPct val="0"/>
              </a:spcBef>
            </a:pPr>
            <a:r>
              <a:rPr lang="en-US" sz="5000" b="1" dirty="0" err="1">
                <a:solidFill>
                  <a:srgbClr val="3428BA"/>
                </a:solidFill>
                <a:latin typeface="Oswald" panose="00000500000000000000" pitchFamily="2" charset="0"/>
                <a:ea typeface="Canva Sans Bold"/>
                <a:cs typeface="Canva Sans Bold"/>
                <a:sym typeface="Canva Sans Bold"/>
              </a:rPr>
              <a:t>Sơ</a:t>
            </a:r>
            <a:r>
              <a:rPr lang="en-US" sz="5000" b="1" dirty="0">
                <a:solidFill>
                  <a:srgbClr val="3428BA"/>
                </a:solidFill>
                <a:latin typeface="Oswald" panose="00000500000000000000" pitchFamily="2" charset="0"/>
                <a:ea typeface="Canva Sans Bold"/>
                <a:cs typeface="Canva Sans Bold"/>
                <a:sym typeface="Canva Sans Bold"/>
              </a:rPr>
              <a:t> </a:t>
            </a:r>
            <a:r>
              <a:rPr lang="en-US" sz="5000" b="1" dirty="0" err="1">
                <a:solidFill>
                  <a:srgbClr val="3428BA"/>
                </a:solidFill>
                <a:latin typeface="Oswald" panose="00000500000000000000" pitchFamily="2" charset="0"/>
                <a:ea typeface="Canva Sans Bold"/>
                <a:cs typeface="Canva Sans Bold"/>
                <a:sym typeface="Canva Sans Bold"/>
              </a:rPr>
              <a:t>đồ</a:t>
            </a:r>
            <a:r>
              <a:rPr lang="en-US" sz="5000" b="1" dirty="0">
                <a:solidFill>
                  <a:srgbClr val="3428BA"/>
                </a:solidFill>
                <a:latin typeface="Oswald" panose="00000500000000000000" pitchFamily="2" charset="0"/>
                <a:ea typeface="Canva Sans Bold"/>
                <a:cs typeface="Canva Sans Bold"/>
                <a:sym typeface="Canva Sans Bold"/>
              </a:rPr>
              <a:t> </a:t>
            </a:r>
            <a:r>
              <a:rPr lang="en-US" sz="5000" b="1" dirty="0" err="1">
                <a:solidFill>
                  <a:srgbClr val="3428BA"/>
                </a:solidFill>
                <a:latin typeface="Oswald" panose="00000500000000000000" pitchFamily="2" charset="0"/>
                <a:ea typeface="Canva Sans Bold"/>
                <a:cs typeface="Canva Sans Bold"/>
                <a:sym typeface="Canva Sans Bold"/>
              </a:rPr>
              <a:t>kiến</a:t>
            </a:r>
            <a:r>
              <a:rPr lang="en-US" sz="5000" b="1" dirty="0">
                <a:solidFill>
                  <a:srgbClr val="3428BA"/>
                </a:solidFill>
                <a:latin typeface="Oswald" panose="00000500000000000000" pitchFamily="2" charset="0"/>
                <a:ea typeface="Canva Sans Bold"/>
                <a:cs typeface="Canva Sans Bold"/>
                <a:sym typeface="Canva Sans Bold"/>
              </a:rPr>
              <a:t> </a:t>
            </a:r>
            <a:r>
              <a:rPr lang="en-US" sz="5000" b="1" dirty="0" err="1">
                <a:solidFill>
                  <a:srgbClr val="3428BA"/>
                </a:solidFill>
                <a:latin typeface="Oswald" panose="00000500000000000000" pitchFamily="2" charset="0"/>
                <a:ea typeface="Canva Sans Bold"/>
                <a:cs typeface="Canva Sans Bold"/>
                <a:sym typeface="Canva Sans Bold"/>
              </a:rPr>
              <a:t>trúc</a:t>
            </a:r>
            <a:r>
              <a:rPr lang="en-US" sz="5000" b="1" dirty="0">
                <a:solidFill>
                  <a:srgbClr val="3428BA"/>
                </a:solidFill>
                <a:latin typeface="Oswald" panose="00000500000000000000" pitchFamily="2" charset="0"/>
                <a:ea typeface="Canva Sans Bold"/>
                <a:cs typeface="Canva Sans Bold"/>
                <a:sym typeface="Canva Sans Bold"/>
              </a:rPr>
              <a:t> Client - Server</a:t>
            </a:r>
          </a:p>
        </p:txBody>
      </p:sp>
      <p:sp>
        <p:nvSpPr>
          <p:cNvPr id="9" name="Freeform 9"/>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6"/>
            <a:stretch>
              <a:fillRect l="-9" r="-9"/>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9000"/>
          </a:blip>
          <a:srcRect/>
          <a:stretch>
            <a:fillRect/>
          </a:stretch>
        </p:blipFill>
        <p:spPr>
          <a:xfrm>
            <a:off x="1440873" y="241583"/>
            <a:ext cx="6032718" cy="2020960"/>
          </a:xfrm>
          <a:prstGeom prst="rect">
            <a:avLst/>
          </a:prstGeom>
        </p:spPr>
      </p:pic>
      <p:grpSp>
        <p:nvGrpSpPr>
          <p:cNvPr id="3" name="Group 3"/>
          <p:cNvGrpSpPr/>
          <p:nvPr/>
        </p:nvGrpSpPr>
        <p:grpSpPr>
          <a:xfrm>
            <a:off x="14268488" y="-276452"/>
            <a:ext cx="5077990" cy="50779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268488" y="6681310"/>
            <a:ext cx="2632180" cy="2811066"/>
          </a:xfrm>
          <a:custGeom>
            <a:avLst/>
            <a:gdLst/>
            <a:ahLst/>
            <a:cxnLst/>
            <a:rect l="l" t="t" r="r" b="b"/>
            <a:pathLst>
              <a:path w="2632180" h="2811066">
                <a:moveTo>
                  <a:pt x="0" y="0"/>
                </a:moveTo>
                <a:lnTo>
                  <a:pt x="2632180" y="0"/>
                </a:lnTo>
                <a:lnTo>
                  <a:pt x="2632180" y="2811067"/>
                </a:lnTo>
                <a:lnTo>
                  <a:pt x="0" y="28110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886775" y="3609867"/>
            <a:ext cx="8160761" cy="2383341"/>
          </a:xfrm>
          <a:custGeom>
            <a:avLst/>
            <a:gdLst/>
            <a:ahLst/>
            <a:cxnLst/>
            <a:rect l="l" t="t" r="r" b="b"/>
            <a:pathLst>
              <a:path w="8160761" h="2383341">
                <a:moveTo>
                  <a:pt x="0" y="0"/>
                </a:moveTo>
                <a:lnTo>
                  <a:pt x="8160761" y="0"/>
                </a:lnTo>
                <a:lnTo>
                  <a:pt x="8160761" y="2383342"/>
                </a:lnTo>
                <a:lnTo>
                  <a:pt x="0" y="2383342"/>
                </a:lnTo>
                <a:lnTo>
                  <a:pt x="0" y="0"/>
                </a:lnTo>
                <a:close/>
              </a:path>
            </a:pathLst>
          </a:custGeom>
          <a:blipFill>
            <a:blip r:embed="rId6"/>
            <a:stretch>
              <a:fillRect/>
            </a:stretch>
          </a:blipFill>
        </p:spPr>
        <p:txBody>
          <a:bodyPr/>
          <a:lstStyle/>
          <a:p>
            <a:endParaRPr lang="en-US"/>
          </a:p>
        </p:txBody>
      </p:sp>
      <p:sp>
        <p:nvSpPr>
          <p:cNvPr id="8" name="Freeform 8"/>
          <p:cNvSpPr/>
          <p:nvPr/>
        </p:nvSpPr>
        <p:spPr>
          <a:xfrm>
            <a:off x="3207503" y="7475934"/>
            <a:ext cx="4971636" cy="2374926"/>
          </a:xfrm>
          <a:custGeom>
            <a:avLst/>
            <a:gdLst/>
            <a:ahLst/>
            <a:cxnLst/>
            <a:rect l="l" t="t" r="r" b="b"/>
            <a:pathLst>
              <a:path w="4971636" h="2374926">
                <a:moveTo>
                  <a:pt x="0" y="0"/>
                </a:moveTo>
                <a:lnTo>
                  <a:pt x="4971636" y="0"/>
                </a:lnTo>
                <a:lnTo>
                  <a:pt x="4971636" y="2374926"/>
                </a:lnTo>
                <a:lnTo>
                  <a:pt x="0" y="2374926"/>
                </a:lnTo>
                <a:lnTo>
                  <a:pt x="0" y="0"/>
                </a:lnTo>
                <a:close/>
              </a:path>
            </a:pathLst>
          </a:custGeom>
          <a:blipFill>
            <a:blip r:embed="rId7"/>
            <a:stretch>
              <a:fillRect/>
            </a:stretch>
          </a:blipFill>
        </p:spPr>
        <p:txBody>
          <a:bodyPr/>
          <a:lstStyle/>
          <a:p>
            <a:endParaRPr lang="en-US"/>
          </a:p>
        </p:txBody>
      </p:sp>
      <p:sp>
        <p:nvSpPr>
          <p:cNvPr id="9" name="Freeform 9"/>
          <p:cNvSpPr/>
          <p:nvPr/>
        </p:nvSpPr>
        <p:spPr>
          <a:xfrm>
            <a:off x="10223444" y="3531155"/>
            <a:ext cx="4548167" cy="2540767"/>
          </a:xfrm>
          <a:custGeom>
            <a:avLst/>
            <a:gdLst/>
            <a:ahLst/>
            <a:cxnLst/>
            <a:rect l="l" t="t" r="r" b="b"/>
            <a:pathLst>
              <a:path w="4548167" h="2540767">
                <a:moveTo>
                  <a:pt x="0" y="0"/>
                </a:moveTo>
                <a:lnTo>
                  <a:pt x="4548167" y="0"/>
                </a:lnTo>
                <a:lnTo>
                  <a:pt x="4548167" y="2540767"/>
                </a:lnTo>
                <a:lnTo>
                  <a:pt x="0" y="2540767"/>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2831164" y="266146"/>
            <a:ext cx="9666363"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CÔNG NGHỆ SỬ DỤNG</a:t>
            </a:r>
          </a:p>
        </p:txBody>
      </p:sp>
      <p:sp>
        <p:nvSpPr>
          <p:cNvPr id="11" name="TextBox 11"/>
          <p:cNvSpPr txBox="1"/>
          <p:nvPr/>
        </p:nvSpPr>
        <p:spPr>
          <a:xfrm>
            <a:off x="886775" y="2240554"/>
            <a:ext cx="9493691" cy="823302"/>
          </a:xfrm>
          <a:prstGeom prst="rect">
            <a:avLst/>
          </a:prstGeom>
        </p:spPr>
        <p:txBody>
          <a:bodyPr lIns="0" tIns="0" rIns="0" bIns="0" rtlCol="0" anchor="t">
            <a:spAutoFit/>
          </a:bodyPr>
          <a:lstStyle/>
          <a:p>
            <a:pPr algn="l">
              <a:lnSpc>
                <a:spcPts val="7000"/>
              </a:lnSpc>
              <a:spcBef>
                <a:spcPct val="0"/>
              </a:spcBef>
            </a:pPr>
            <a:r>
              <a:rPr lang="en-US" sz="5000" b="1" dirty="0" err="1">
                <a:solidFill>
                  <a:srgbClr val="3428BA"/>
                </a:solidFill>
                <a:latin typeface="Oswald" panose="00000500000000000000" pitchFamily="2" charset="0"/>
                <a:ea typeface="Canva Sans Bold"/>
                <a:cs typeface="Canva Sans Bold"/>
                <a:sym typeface="Canva Sans Bold"/>
              </a:rPr>
              <a:t>Fron</a:t>
            </a:r>
            <a:r>
              <a:rPr lang="en-US" sz="5000" b="1" dirty="0">
                <a:solidFill>
                  <a:srgbClr val="3428BA"/>
                </a:solidFill>
                <a:latin typeface="Oswald" panose="00000500000000000000" pitchFamily="2" charset="0"/>
                <a:ea typeface="Canva Sans Bold"/>
                <a:cs typeface="Canva Sans Bold"/>
                <a:sym typeface="Canva Sans Bold"/>
              </a:rPr>
              <a:t>-tend: </a:t>
            </a:r>
            <a:r>
              <a:rPr lang="en-US" sz="5000" b="1" dirty="0" err="1">
                <a:solidFill>
                  <a:srgbClr val="3428BA"/>
                </a:solidFill>
                <a:latin typeface="Oswald" panose="00000500000000000000" pitchFamily="2" charset="0"/>
                <a:ea typeface="Canva Sans Bold"/>
                <a:cs typeface="Canva Sans Bold"/>
                <a:sym typeface="Canva Sans Bold"/>
              </a:rPr>
              <a:t>Reactjs</a:t>
            </a:r>
            <a:r>
              <a:rPr lang="en-US" sz="5000" b="1" dirty="0">
                <a:solidFill>
                  <a:srgbClr val="3428BA"/>
                </a:solidFill>
                <a:latin typeface="Oswald" panose="00000500000000000000" pitchFamily="2" charset="0"/>
                <a:ea typeface="Canva Sans Bold"/>
                <a:cs typeface="Canva Sans Bold"/>
                <a:sym typeface="Canva Sans Bold"/>
              </a:rPr>
              <a:t>, </a:t>
            </a:r>
            <a:r>
              <a:rPr lang="en-US" sz="5000" b="1" dirty="0" err="1">
                <a:solidFill>
                  <a:srgbClr val="3428BA"/>
                </a:solidFill>
                <a:latin typeface="Oswald" panose="00000500000000000000" pitchFamily="2" charset="0"/>
                <a:ea typeface="Canva Sans Bold"/>
                <a:cs typeface="Canva Sans Bold"/>
                <a:sym typeface="Canva Sans Bold"/>
              </a:rPr>
              <a:t>Vite</a:t>
            </a:r>
            <a:endParaRPr lang="en-US" sz="5000" b="1" dirty="0">
              <a:solidFill>
                <a:srgbClr val="3428BA"/>
              </a:solidFill>
              <a:latin typeface="Oswald" panose="00000500000000000000" pitchFamily="2" charset="0"/>
              <a:ea typeface="Canva Sans Bold"/>
              <a:cs typeface="Canva Sans Bold"/>
              <a:sym typeface="Canva Sans Bold"/>
            </a:endParaRPr>
          </a:p>
        </p:txBody>
      </p:sp>
      <p:sp>
        <p:nvSpPr>
          <p:cNvPr id="12" name="TextBox 12"/>
          <p:cNvSpPr txBox="1"/>
          <p:nvPr/>
        </p:nvSpPr>
        <p:spPr>
          <a:xfrm>
            <a:off x="946475" y="6590719"/>
            <a:ext cx="9493691" cy="823302"/>
          </a:xfrm>
          <a:prstGeom prst="rect">
            <a:avLst/>
          </a:prstGeom>
        </p:spPr>
        <p:txBody>
          <a:bodyPr lIns="0" tIns="0" rIns="0" bIns="0" rtlCol="0" anchor="t">
            <a:spAutoFit/>
          </a:bodyPr>
          <a:lstStyle/>
          <a:p>
            <a:pPr algn="l">
              <a:lnSpc>
                <a:spcPts val="7000"/>
              </a:lnSpc>
              <a:spcBef>
                <a:spcPct val="0"/>
              </a:spcBef>
            </a:pPr>
            <a:r>
              <a:rPr lang="en-US" sz="5000" b="1" dirty="0">
                <a:solidFill>
                  <a:srgbClr val="3428BA"/>
                </a:solidFill>
                <a:latin typeface="Oswald" panose="00000500000000000000" pitchFamily="2" charset="0"/>
                <a:ea typeface="Canva Sans Bold"/>
                <a:cs typeface="Canva Sans Bold"/>
                <a:sym typeface="Canva Sans Bold"/>
              </a:rPr>
              <a:t>Back-end: Spring boot, Hibernate</a:t>
            </a:r>
          </a:p>
        </p:txBody>
      </p:sp>
      <p:sp>
        <p:nvSpPr>
          <p:cNvPr id="13" name="TextBox 13"/>
          <p:cNvSpPr txBox="1"/>
          <p:nvPr/>
        </p:nvSpPr>
        <p:spPr>
          <a:xfrm>
            <a:off x="10054308" y="2240554"/>
            <a:ext cx="9493691" cy="823302"/>
          </a:xfrm>
          <a:prstGeom prst="rect">
            <a:avLst/>
          </a:prstGeom>
        </p:spPr>
        <p:txBody>
          <a:bodyPr lIns="0" tIns="0" rIns="0" bIns="0" rtlCol="0" anchor="t">
            <a:spAutoFit/>
          </a:bodyPr>
          <a:lstStyle/>
          <a:p>
            <a:pPr algn="l">
              <a:lnSpc>
                <a:spcPts val="7000"/>
              </a:lnSpc>
              <a:spcBef>
                <a:spcPct val="0"/>
              </a:spcBef>
            </a:pPr>
            <a:r>
              <a:rPr lang="en-US" sz="5000" b="1" dirty="0">
                <a:solidFill>
                  <a:srgbClr val="3428BA"/>
                </a:solidFill>
                <a:latin typeface="Oswald" panose="00000500000000000000" pitchFamily="2" charset="0"/>
                <a:ea typeface="Canva Sans Bold"/>
                <a:cs typeface="Canva Sans Bold"/>
                <a:sym typeface="Canva Sans Bold"/>
              </a:rPr>
              <a:t>Database: My SQL</a:t>
            </a:r>
          </a:p>
        </p:txBody>
      </p:sp>
      <p:sp>
        <p:nvSpPr>
          <p:cNvPr id="14" name="Freeform 14"/>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9"/>
            <a:stretch>
              <a:fillRect l="-9" r="-9"/>
            </a:stretch>
          </a:blipFill>
        </p:spPr>
        <p:txBody>
          <a:bodyPr/>
          <a:lstStyle/>
          <a:p>
            <a:endParaRPr lang="en-US"/>
          </a:p>
        </p:txBody>
      </p:sp>
      <p:pic>
        <p:nvPicPr>
          <p:cNvPr id="1026" name="Picture 2" descr="Hibernate mapping type - GP Coder (Lập trình Java)">
            <a:extLst>
              <a:ext uri="{FF2B5EF4-FFF2-40B4-BE49-F238E27FC236}">
                <a16:creationId xmlns:a16="http://schemas.microsoft.com/office/drawing/2014/main" id="{A2BAC1CB-1F78-6B3C-84E4-0A48067F6F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58200" y="7475934"/>
            <a:ext cx="2374926" cy="23749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9000"/>
          </a:blip>
          <a:srcRect/>
          <a:stretch>
            <a:fillRect/>
          </a:stretch>
        </p:blipFill>
        <p:spPr>
          <a:xfrm>
            <a:off x="1440873" y="241583"/>
            <a:ext cx="6032718" cy="2020960"/>
          </a:xfrm>
          <a:prstGeom prst="rect">
            <a:avLst/>
          </a:prstGeom>
        </p:spPr>
      </p:pic>
      <p:grpSp>
        <p:nvGrpSpPr>
          <p:cNvPr id="3" name="Group 3"/>
          <p:cNvGrpSpPr/>
          <p:nvPr/>
        </p:nvGrpSpPr>
        <p:grpSpPr>
          <a:xfrm>
            <a:off x="14268488" y="-276452"/>
            <a:ext cx="5077990" cy="50779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0" y="8098518"/>
            <a:ext cx="1479680" cy="2188482"/>
          </a:xfrm>
          <a:custGeom>
            <a:avLst/>
            <a:gdLst/>
            <a:ahLst/>
            <a:cxnLst/>
            <a:rect l="l" t="t" r="r" b="b"/>
            <a:pathLst>
              <a:path w="1479680" h="2188482">
                <a:moveTo>
                  <a:pt x="0" y="0"/>
                </a:moveTo>
                <a:lnTo>
                  <a:pt x="1479680" y="0"/>
                </a:lnTo>
                <a:lnTo>
                  <a:pt x="1479680" y="2188482"/>
                </a:lnTo>
                <a:lnTo>
                  <a:pt x="0" y="2188482"/>
                </a:lnTo>
                <a:lnTo>
                  <a:pt x="0" y="0"/>
                </a:lnTo>
                <a:close/>
              </a:path>
            </a:pathLst>
          </a:custGeom>
          <a:blipFill>
            <a:blip r:embed="rId4"/>
            <a:stretch>
              <a:fillRect l="-9" r="-9"/>
            </a:stretch>
          </a:blipFill>
        </p:spPr>
        <p:txBody>
          <a:bodyPr/>
          <a:lstStyle/>
          <a:p>
            <a:endParaRPr lang="en-US"/>
          </a:p>
        </p:txBody>
      </p:sp>
      <p:sp>
        <p:nvSpPr>
          <p:cNvPr id="7" name="Freeform 7"/>
          <p:cNvSpPr/>
          <p:nvPr/>
        </p:nvSpPr>
        <p:spPr>
          <a:xfrm>
            <a:off x="11832213" y="4146182"/>
            <a:ext cx="5766461" cy="3462423"/>
          </a:xfrm>
          <a:custGeom>
            <a:avLst/>
            <a:gdLst/>
            <a:ahLst/>
            <a:cxnLst/>
            <a:rect l="l" t="t" r="r" b="b"/>
            <a:pathLst>
              <a:path w="5766461" h="3462423">
                <a:moveTo>
                  <a:pt x="0" y="0"/>
                </a:moveTo>
                <a:lnTo>
                  <a:pt x="5766462" y="0"/>
                </a:lnTo>
                <a:lnTo>
                  <a:pt x="5766462" y="3462423"/>
                </a:lnTo>
                <a:lnTo>
                  <a:pt x="0" y="3462423"/>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2831164" y="266146"/>
            <a:ext cx="9666363" cy="1377108"/>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Oswald" panose="00000500000000000000" pitchFamily="2" charset="0"/>
                <a:ea typeface="Anton"/>
                <a:cs typeface="Anton"/>
                <a:sym typeface="Anton"/>
              </a:rPr>
              <a:t>CÔNG NGHỆ SỬ DỤNG</a:t>
            </a:r>
          </a:p>
        </p:txBody>
      </p:sp>
      <p:sp>
        <p:nvSpPr>
          <p:cNvPr id="9" name="TextBox 9"/>
          <p:cNvSpPr txBox="1"/>
          <p:nvPr/>
        </p:nvSpPr>
        <p:spPr>
          <a:xfrm>
            <a:off x="886775" y="2240554"/>
            <a:ext cx="15652544" cy="1749425"/>
          </a:xfrm>
          <a:prstGeom prst="rect">
            <a:avLst/>
          </a:prstGeom>
        </p:spPr>
        <p:txBody>
          <a:bodyPr lIns="0" tIns="0" rIns="0" bIns="0" rtlCol="0" anchor="t">
            <a:spAutoFit/>
          </a:bodyPr>
          <a:lstStyle/>
          <a:p>
            <a:pPr algn="l">
              <a:lnSpc>
                <a:spcPts val="7000"/>
              </a:lnSpc>
            </a:pPr>
            <a:r>
              <a:rPr lang="en-US" sz="5000" b="1" dirty="0">
                <a:solidFill>
                  <a:srgbClr val="3428BA"/>
                </a:solidFill>
                <a:latin typeface="Oswald" panose="00000500000000000000" pitchFamily="2" charset="0"/>
                <a:ea typeface="Canva Sans Bold"/>
                <a:cs typeface="Canva Sans Bold"/>
                <a:sym typeface="Canva Sans Bold"/>
              </a:rPr>
              <a:t>TRIỂN KHAI TRÊN AMAZON WEB SERVICES</a:t>
            </a:r>
          </a:p>
          <a:p>
            <a:pPr algn="l">
              <a:lnSpc>
                <a:spcPts val="7000"/>
              </a:lnSpc>
              <a:spcBef>
                <a:spcPct val="0"/>
              </a:spcBef>
            </a:pPr>
            <a:endParaRPr lang="en-US" sz="5000" b="1" dirty="0">
              <a:solidFill>
                <a:srgbClr val="3428BA"/>
              </a:solidFill>
              <a:latin typeface="Oswald" panose="00000500000000000000" pitchFamily="2" charset="0"/>
              <a:ea typeface="Canva Sans Bold"/>
              <a:cs typeface="Canva Sans Bold"/>
              <a:sym typeface="Canva Sans Bold"/>
            </a:endParaRPr>
          </a:p>
        </p:txBody>
      </p:sp>
      <p:sp>
        <p:nvSpPr>
          <p:cNvPr id="10" name="TextBox 10"/>
          <p:cNvSpPr txBox="1"/>
          <p:nvPr/>
        </p:nvSpPr>
        <p:spPr>
          <a:xfrm>
            <a:off x="1440873" y="3703691"/>
            <a:ext cx="9914817" cy="4158703"/>
          </a:xfrm>
          <a:prstGeom prst="rect">
            <a:avLst/>
          </a:prstGeom>
        </p:spPr>
        <p:txBody>
          <a:bodyPr lIns="0" tIns="0" rIns="0" bIns="0" rtlCol="0" anchor="t">
            <a:spAutoFit/>
          </a:bodyPr>
          <a:lstStyle/>
          <a:p>
            <a:pPr algn="l">
              <a:lnSpc>
                <a:spcPts val="5498"/>
              </a:lnSpc>
            </a:pPr>
            <a:r>
              <a:rPr lang="en-US" sz="3436" spc="-68" dirty="0" err="1">
                <a:solidFill>
                  <a:srgbClr val="2600B1"/>
                </a:solidFill>
                <a:latin typeface="Oswald" panose="00000500000000000000" pitchFamily="2" charset="0"/>
                <a:ea typeface="Poppins"/>
                <a:cs typeface="Poppins"/>
                <a:sym typeface="Poppins"/>
              </a:rPr>
              <a:t>Nền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tảng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điện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toán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đám</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mây</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hàng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đầu</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cung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cấp</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các</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dịch</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vụ</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như</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lưu</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trữ</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máy</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chủ</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cơ</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sở</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dữ</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liệu</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và</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mạng</a:t>
            </a:r>
            <a:r>
              <a:rPr lang="en-US" sz="3436" spc="-68" dirty="0">
                <a:solidFill>
                  <a:srgbClr val="2600B1"/>
                </a:solidFill>
                <a:latin typeface="Oswald" panose="00000500000000000000" pitchFamily="2" charset="0"/>
                <a:ea typeface="Poppins"/>
                <a:cs typeface="Poppins"/>
                <a:sym typeface="Poppins"/>
              </a:rPr>
              <a:t>.  </a:t>
            </a:r>
          </a:p>
          <a:p>
            <a:pPr algn="l">
              <a:lnSpc>
                <a:spcPts val="5498"/>
              </a:lnSpc>
            </a:pPr>
            <a:endParaRPr lang="en-US" sz="3436" spc="-68" dirty="0">
              <a:solidFill>
                <a:srgbClr val="2600B1"/>
              </a:solidFill>
              <a:latin typeface="Oswald" panose="00000500000000000000" pitchFamily="2" charset="0"/>
              <a:ea typeface="Poppins"/>
              <a:cs typeface="Poppins"/>
              <a:sym typeface="Poppins"/>
            </a:endParaRPr>
          </a:p>
          <a:p>
            <a:pPr algn="l">
              <a:lnSpc>
                <a:spcPts val="5498"/>
              </a:lnSpc>
            </a:pPr>
            <a:r>
              <a:rPr lang="en-US" sz="3436" spc="-68" dirty="0" err="1">
                <a:solidFill>
                  <a:srgbClr val="2600B1"/>
                </a:solidFill>
                <a:latin typeface="Oswald" panose="00000500000000000000" pitchFamily="2" charset="0"/>
                <a:ea typeface="Poppins"/>
                <a:cs typeface="Poppins"/>
                <a:sym typeface="Poppins"/>
              </a:rPr>
              <a:t>Dễ</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dàng</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tạo</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và</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quản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lý</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máy</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chủ</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ảo</a:t>
            </a:r>
            <a:r>
              <a:rPr lang="en-US" sz="3436" spc="-68" dirty="0">
                <a:solidFill>
                  <a:srgbClr val="2600B1"/>
                </a:solidFill>
                <a:latin typeface="Oswald" panose="00000500000000000000" pitchFamily="2" charset="0"/>
                <a:ea typeface="Poppins"/>
                <a:cs typeface="Poppins"/>
                <a:sym typeface="Poppins"/>
              </a:rPr>
              <a:t> (EC2), </a:t>
            </a:r>
            <a:r>
              <a:rPr lang="en-US" sz="3436" spc="-68" dirty="0" err="1">
                <a:solidFill>
                  <a:srgbClr val="2600B1"/>
                </a:solidFill>
                <a:latin typeface="Oswald" panose="00000500000000000000" pitchFamily="2" charset="0"/>
                <a:ea typeface="Poppins"/>
                <a:cs typeface="Poppins"/>
                <a:sym typeface="Poppins"/>
              </a:rPr>
              <a:t>lưu</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trữ</a:t>
            </a:r>
            <a:r>
              <a:rPr lang="en-US" sz="3436" spc="-68" dirty="0">
                <a:solidFill>
                  <a:srgbClr val="2600B1"/>
                </a:solidFill>
                <a:latin typeface="Oswald" panose="00000500000000000000" pitchFamily="2" charset="0"/>
                <a:ea typeface="Poppins"/>
                <a:cs typeface="Poppins"/>
                <a:sym typeface="Poppins"/>
              </a:rPr>
              <a:t> file (S3), </a:t>
            </a:r>
            <a:r>
              <a:rPr lang="en-US" sz="3436" spc="-68" dirty="0" err="1">
                <a:solidFill>
                  <a:srgbClr val="2600B1"/>
                </a:solidFill>
                <a:latin typeface="Oswald" panose="00000500000000000000" pitchFamily="2" charset="0"/>
                <a:ea typeface="Poppins"/>
                <a:cs typeface="Poppins"/>
                <a:sym typeface="Poppins"/>
              </a:rPr>
              <a:t>quản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lý</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cơ</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sở</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dữ</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liệu</a:t>
            </a:r>
            <a:r>
              <a:rPr lang="en-US" sz="3436" spc="-68" dirty="0">
                <a:solidFill>
                  <a:srgbClr val="2600B1"/>
                </a:solidFill>
                <a:latin typeface="Oswald" panose="00000500000000000000" pitchFamily="2" charset="0"/>
                <a:ea typeface="Poppins"/>
                <a:cs typeface="Poppins"/>
                <a:sym typeface="Poppins"/>
              </a:rPr>
              <a:t> (RDS), </a:t>
            </a:r>
            <a:r>
              <a:rPr lang="en-US" sz="3436" spc="-68" dirty="0" err="1">
                <a:solidFill>
                  <a:srgbClr val="2600B1"/>
                </a:solidFill>
                <a:latin typeface="Oswald" panose="00000500000000000000" pitchFamily="2" charset="0"/>
                <a:ea typeface="Poppins"/>
                <a:cs typeface="Poppins"/>
                <a:sym typeface="Poppins"/>
              </a:rPr>
              <a:t>và</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cấu</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hình</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phân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phối</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nội</a:t>
            </a:r>
            <a:r>
              <a:rPr lang="en-US" sz="3436" spc="-68" dirty="0">
                <a:solidFill>
                  <a:srgbClr val="2600B1"/>
                </a:solidFill>
                <a:latin typeface="Oswald" panose="00000500000000000000" pitchFamily="2" charset="0"/>
                <a:ea typeface="Poppins"/>
                <a:cs typeface="Poppins"/>
                <a:sym typeface="Poppins"/>
              </a:rPr>
              <a:t> dung </a:t>
            </a:r>
            <a:r>
              <a:rPr lang="en-US" sz="3436" spc="-68" dirty="0" err="1">
                <a:solidFill>
                  <a:srgbClr val="2600B1"/>
                </a:solidFill>
                <a:latin typeface="Oswald" panose="00000500000000000000" pitchFamily="2" charset="0"/>
                <a:ea typeface="Poppins"/>
                <a:cs typeface="Poppins"/>
                <a:sym typeface="Poppins"/>
              </a:rPr>
              <a:t>toàn</a:t>
            </a:r>
            <a:r>
              <a:rPr lang="en-US" sz="3436" spc="-68" dirty="0">
                <a:solidFill>
                  <a:srgbClr val="2600B1"/>
                </a:solidFill>
                <a:latin typeface="Oswald" panose="00000500000000000000" pitchFamily="2" charset="0"/>
                <a:ea typeface="Poppins"/>
                <a:cs typeface="Poppins"/>
                <a:sym typeface="Poppins"/>
              </a:rPr>
              <a:t> </a:t>
            </a:r>
            <a:r>
              <a:rPr lang="en-US" sz="3436" spc="-68" dirty="0" err="1">
                <a:solidFill>
                  <a:srgbClr val="2600B1"/>
                </a:solidFill>
                <a:latin typeface="Oswald" panose="00000500000000000000" pitchFamily="2" charset="0"/>
                <a:ea typeface="Poppins"/>
                <a:cs typeface="Poppins"/>
                <a:sym typeface="Poppins"/>
              </a:rPr>
              <a:t>cầu</a:t>
            </a:r>
            <a:r>
              <a:rPr lang="en-US" sz="3436" spc="-68" dirty="0">
                <a:solidFill>
                  <a:srgbClr val="2600B1"/>
                </a:solidFill>
                <a:latin typeface="Oswald" panose="00000500000000000000" pitchFamily="2" charset="0"/>
                <a:ea typeface="Poppins"/>
                <a:cs typeface="Poppins"/>
                <a:sym typeface="Poppins"/>
              </a:rPr>
              <a:t> (CloudFront).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445</TotalTime>
  <Words>2706</Words>
  <Application>Microsoft Office PowerPoint</Application>
  <PresentationFormat>Custom</PresentationFormat>
  <Paragraphs>220</Paragraphs>
  <Slides>34</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Open Sans Extra Bold</vt:lpstr>
      <vt:lpstr>Calibri</vt:lpstr>
      <vt:lpstr>Oswald</vt:lpstr>
      <vt:lpstr>Aptos</vt:lpstr>
      <vt:lpstr>Anton</vt:lpstr>
      <vt:lpstr>Times New Roman</vt:lpstr>
      <vt:lpstr>Poppins</vt:lpstr>
      <vt:lpstr>Symbol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Modern Animated Computer Science Presentation</dc:title>
  <cp:lastModifiedBy>Tong Luan</cp:lastModifiedBy>
  <cp:revision>8</cp:revision>
  <dcterms:created xsi:type="dcterms:W3CDTF">2006-08-16T00:00:00Z</dcterms:created>
  <dcterms:modified xsi:type="dcterms:W3CDTF">2024-10-22T06:43:32Z</dcterms:modified>
  <dc:identifier>DAGTYdyxL8g</dc:identifier>
</cp:coreProperties>
</file>